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6" r:id="rId2"/>
    <p:sldId id="282" r:id="rId3"/>
    <p:sldId id="259" r:id="rId4"/>
    <p:sldId id="260" r:id="rId5"/>
    <p:sldId id="257" r:id="rId6"/>
    <p:sldId id="258" r:id="rId7"/>
    <p:sldId id="261" r:id="rId8"/>
    <p:sldId id="262" r:id="rId9"/>
    <p:sldId id="264" r:id="rId10"/>
    <p:sldId id="265" r:id="rId11"/>
    <p:sldId id="266" r:id="rId12"/>
    <p:sldId id="267" r:id="rId13"/>
    <p:sldId id="263" r:id="rId14"/>
    <p:sldId id="268" r:id="rId15"/>
    <p:sldId id="269" r:id="rId16"/>
    <p:sldId id="270" r:id="rId17"/>
    <p:sldId id="271" r:id="rId18"/>
    <p:sldId id="274" r:id="rId19"/>
    <p:sldId id="275" r:id="rId20"/>
    <p:sldId id="276" r:id="rId21"/>
    <p:sldId id="277" r:id="rId22"/>
    <p:sldId id="278" r:id="rId23"/>
    <p:sldId id="279" r:id="rId24"/>
    <p:sldId id="280" r:id="rId25"/>
    <p:sldId id="281"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6"/>
    <p:restoredTop sz="94679"/>
  </p:normalViewPr>
  <p:slideViewPr>
    <p:cSldViewPr snapToGrid="0" snapToObjects="1">
      <p:cViewPr varScale="1">
        <p:scale>
          <a:sx n="89" d="100"/>
          <a:sy n="89" d="100"/>
        </p:scale>
        <p:origin x="184"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4B0991-C6E8-0C49-A646-191606C10945}" type="datetimeFigureOut">
              <a:rPr lang="en-US" smtClean="0"/>
              <a:t>9/11/18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271321-12FD-C649-AAD5-AFCB5C843557}" type="slidenum">
              <a:rPr lang="en-US" smtClean="0"/>
              <a:t>‹#›</a:t>
            </a:fld>
            <a:endParaRPr lang="en-US"/>
          </a:p>
        </p:txBody>
      </p:sp>
    </p:spTree>
    <p:extLst>
      <p:ext uri="{BB962C8B-B14F-4D97-AF65-F5344CB8AC3E}">
        <p14:creationId xmlns:p14="http://schemas.microsoft.com/office/powerpoint/2010/main" val="113867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271321-12FD-C649-AAD5-AFCB5C843557}" type="slidenum">
              <a:rPr lang="en-US" smtClean="0"/>
              <a:t>5</a:t>
            </a:fld>
            <a:endParaRPr lang="en-US"/>
          </a:p>
        </p:txBody>
      </p:sp>
    </p:spTree>
    <p:extLst>
      <p:ext uri="{BB962C8B-B14F-4D97-AF65-F5344CB8AC3E}">
        <p14:creationId xmlns:p14="http://schemas.microsoft.com/office/powerpoint/2010/main" val="365781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 is the call option fun</a:t>
            </a:r>
            <a:r>
              <a:rPr lang="en-US" baseline="0" dirty="0" smtClean="0"/>
              <a:t>ction on the value of underlying shares</a:t>
            </a:r>
            <a:endParaRPr lang="en-US" dirty="0"/>
          </a:p>
        </p:txBody>
      </p:sp>
      <p:sp>
        <p:nvSpPr>
          <p:cNvPr id="4" name="Slide Number Placeholder 3"/>
          <p:cNvSpPr>
            <a:spLocks noGrp="1"/>
          </p:cNvSpPr>
          <p:nvPr>
            <p:ph type="sldNum" sz="quarter" idx="10"/>
          </p:nvPr>
        </p:nvSpPr>
        <p:spPr/>
        <p:txBody>
          <a:bodyPr/>
          <a:lstStyle/>
          <a:p>
            <a:fld id="{1B271321-12FD-C649-AAD5-AFCB5C843557}" type="slidenum">
              <a:rPr lang="en-US" smtClean="0"/>
              <a:t>7</a:t>
            </a:fld>
            <a:endParaRPr lang="en-US"/>
          </a:p>
        </p:txBody>
      </p:sp>
    </p:spTree>
    <p:extLst>
      <p:ext uri="{BB962C8B-B14F-4D97-AF65-F5344CB8AC3E}">
        <p14:creationId xmlns:p14="http://schemas.microsoft.com/office/powerpoint/2010/main" val="1055254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 is the agent’s</a:t>
            </a:r>
            <a:r>
              <a:rPr lang="en-US" baseline="0" dirty="0" smtClean="0"/>
              <a:t> utility</a:t>
            </a:r>
            <a:endParaRPr lang="en-US" dirty="0"/>
          </a:p>
        </p:txBody>
      </p:sp>
      <p:sp>
        <p:nvSpPr>
          <p:cNvPr id="4" name="Slide Number Placeholder 3"/>
          <p:cNvSpPr>
            <a:spLocks noGrp="1"/>
          </p:cNvSpPr>
          <p:nvPr>
            <p:ph type="sldNum" sz="quarter" idx="10"/>
          </p:nvPr>
        </p:nvSpPr>
        <p:spPr/>
        <p:txBody>
          <a:bodyPr/>
          <a:lstStyle/>
          <a:p>
            <a:fld id="{1B271321-12FD-C649-AAD5-AFCB5C843557}" type="slidenum">
              <a:rPr lang="en-US" smtClean="0"/>
              <a:t>8</a:t>
            </a:fld>
            <a:endParaRPr lang="en-US"/>
          </a:p>
        </p:txBody>
      </p:sp>
    </p:spTree>
    <p:extLst>
      <p:ext uri="{BB962C8B-B14F-4D97-AF65-F5344CB8AC3E}">
        <p14:creationId xmlns:p14="http://schemas.microsoft.com/office/powerpoint/2010/main" val="1320307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Corollary 2 says there is no fee schedule concavifies or convexifies all monotone concave utility functions</a:t>
            </a:r>
            <a:endParaRPr lang="en-US" dirty="0"/>
          </a:p>
        </p:txBody>
      </p:sp>
      <p:sp>
        <p:nvSpPr>
          <p:cNvPr id="4" name="Slide Number Placeholder 3"/>
          <p:cNvSpPr>
            <a:spLocks noGrp="1"/>
          </p:cNvSpPr>
          <p:nvPr>
            <p:ph type="sldNum" sz="quarter" idx="10"/>
          </p:nvPr>
        </p:nvSpPr>
        <p:spPr/>
        <p:txBody>
          <a:bodyPr/>
          <a:lstStyle/>
          <a:p>
            <a:fld id="{1B271321-12FD-C649-AAD5-AFCB5C843557}" type="slidenum">
              <a:rPr lang="en-US" smtClean="0"/>
              <a:t>15</a:t>
            </a:fld>
            <a:endParaRPr lang="en-US"/>
          </a:p>
        </p:txBody>
      </p:sp>
    </p:spTree>
    <p:extLst>
      <p:ext uri="{BB962C8B-B14F-4D97-AF65-F5344CB8AC3E}">
        <p14:creationId xmlns:p14="http://schemas.microsoft.com/office/powerpoint/2010/main" val="2813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Put simply,</a:t>
            </a:r>
            <a:r>
              <a:rPr lang="en-US" baseline="0" dirty="0" smtClean="0"/>
              <a:t> Theorem 2 tells us the necessary and sufficient conditions on the fee schedule for it to concavify or convexify DARA and IARA utility functions.</a:t>
            </a:r>
            <a:endParaRPr lang="en-US" dirty="0"/>
          </a:p>
        </p:txBody>
      </p:sp>
      <p:sp>
        <p:nvSpPr>
          <p:cNvPr id="4" name="Slide Number Placeholder 3"/>
          <p:cNvSpPr>
            <a:spLocks noGrp="1"/>
          </p:cNvSpPr>
          <p:nvPr>
            <p:ph type="sldNum" sz="quarter" idx="10"/>
          </p:nvPr>
        </p:nvSpPr>
        <p:spPr/>
        <p:txBody>
          <a:bodyPr/>
          <a:lstStyle/>
          <a:p>
            <a:fld id="{1B271321-12FD-C649-AAD5-AFCB5C843557}" type="slidenum">
              <a:rPr lang="en-US" smtClean="0"/>
              <a:t>16</a:t>
            </a:fld>
            <a:endParaRPr lang="en-US"/>
          </a:p>
        </p:txBody>
      </p:sp>
    </p:spTree>
    <p:extLst>
      <p:ext uri="{BB962C8B-B14F-4D97-AF65-F5344CB8AC3E}">
        <p14:creationId xmlns:p14="http://schemas.microsoft.com/office/powerpoint/2010/main" val="853164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Implied shape of compensation schedules for DARA case</a:t>
            </a:r>
            <a:endParaRPr lang="en-US" dirty="0"/>
          </a:p>
        </p:txBody>
      </p:sp>
      <p:sp>
        <p:nvSpPr>
          <p:cNvPr id="4" name="Slide Number Placeholder 3"/>
          <p:cNvSpPr>
            <a:spLocks noGrp="1"/>
          </p:cNvSpPr>
          <p:nvPr>
            <p:ph type="sldNum" sz="quarter" idx="10"/>
          </p:nvPr>
        </p:nvSpPr>
        <p:spPr/>
        <p:txBody>
          <a:bodyPr/>
          <a:lstStyle/>
          <a:p>
            <a:fld id="{1B271321-12FD-C649-AAD5-AFCB5C843557}" type="slidenum">
              <a:rPr lang="en-US" smtClean="0"/>
              <a:t>17</a:t>
            </a:fld>
            <a:endParaRPr lang="en-US"/>
          </a:p>
        </p:txBody>
      </p:sp>
    </p:spTree>
    <p:extLst>
      <p:ext uri="{BB962C8B-B14F-4D97-AF65-F5344CB8AC3E}">
        <p14:creationId xmlns:p14="http://schemas.microsoft.com/office/powerpoint/2010/main" val="1945586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case options are seen as an alternative to</a:t>
            </a:r>
            <a:r>
              <a:rPr lang="en-US" baseline="0" dirty="0" smtClean="0"/>
              <a:t> simply raising the salary of the CEO. The CEO’s attitudes towards risk are defined by the shape of the transformation H</a:t>
            </a:r>
            <a:endParaRPr lang="en-US" dirty="0"/>
          </a:p>
        </p:txBody>
      </p:sp>
      <p:sp>
        <p:nvSpPr>
          <p:cNvPr id="4" name="Slide Number Placeholder 3"/>
          <p:cNvSpPr>
            <a:spLocks noGrp="1"/>
          </p:cNvSpPr>
          <p:nvPr>
            <p:ph type="sldNum" sz="quarter" idx="10"/>
          </p:nvPr>
        </p:nvSpPr>
        <p:spPr/>
        <p:txBody>
          <a:bodyPr/>
          <a:lstStyle/>
          <a:p>
            <a:fld id="{1B271321-12FD-C649-AAD5-AFCB5C843557}" type="slidenum">
              <a:rPr lang="en-US" smtClean="0"/>
              <a:t>20</a:t>
            </a:fld>
            <a:endParaRPr lang="en-US"/>
          </a:p>
        </p:txBody>
      </p:sp>
    </p:spTree>
    <p:extLst>
      <p:ext uri="{BB962C8B-B14F-4D97-AF65-F5344CB8AC3E}">
        <p14:creationId xmlns:p14="http://schemas.microsoft.com/office/powerpoint/2010/main" val="1773554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 is the absolute risk aversion for the various functions described.</a:t>
            </a:r>
            <a:r>
              <a:rPr lang="en-US" baseline="0" dirty="0" smtClean="0"/>
              <a:t> </a:t>
            </a:r>
            <a:r>
              <a:rPr lang="en-US" dirty="0" err="1" smtClean="0"/>
              <a:t>A</a:t>
            </a:r>
            <a:r>
              <a:rPr lang="en-US" baseline="-25000" dirty="0" err="1" smtClean="0"/>
              <a:t>f</a:t>
            </a:r>
            <a:r>
              <a:rPr lang="en-US" baseline="-25000" dirty="0" smtClean="0"/>
              <a:t> </a:t>
            </a:r>
            <a:r>
              <a:rPr lang="en-US" baseline="0" dirty="0" smtClean="0"/>
              <a:t>is the absolute risk aversion coefficient of the fee schedule</a:t>
            </a:r>
            <a:endParaRPr lang="en-US" dirty="0" smtClean="0"/>
          </a:p>
        </p:txBody>
      </p:sp>
      <p:sp>
        <p:nvSpPr>
          <p:cNvPr id="4" name="Slide Number Placeholder 3"/>
          <p:cNvSpPr>
            <a:spLocks noGrp="1"/>
          </p:cNvSpPr>
          <p:nvPr>
            <p:ph type="sldNum" sz="quarter" idx="10"/>
          </p:nvPr>
        </p:nvSpPr>
        <p:spPr/>
        <p:txBody>
          <a:bodyPr/>
          <a:lstStyle/>
          <a:p>
            <a:fld id="{1B271321-12FD-C649-AAD5-AFCB5C843557}" type="slidenum">
              <a:rPr lang="en-US" smtClean="0"/>
              <a:t>24</a:t>
            </a:fld>
            <a:endParaRPr lang="en-US"/>
          </a:p>
        </p:txBody>
      </p:sp>
    </p:spTree>
    <p:extLst>
      <p:ext uri="{BB962C8B-B14F-4D97-AF65-F5344CB8AC3E}">
        <p14:creationId xmlns:p14="http://schemas.microsoft.com/office/powerpoint/2010/main" val="1053964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76A98E-F3A3-7A4E-998C-4A754DD1E763}" type="datetimeFigureOut">
              <a:rPr lang="en-US" smtClean="0"/>
              <a:t>9/11/18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32FF-BCAF-4444-8130-4B926CD04D55}" type="slidenum">
              <a:rPr lang="en-US" smtClean="0"/>
              <a:t>‹#›</a:t>
            </a:fld>
            <a:endParaRPr lang="en-US"/>
          </a:p>
        </p:txBody>
      </p:sp>
    </p:spTree>
    <p:extLst>
      <p:ext uri="{BB962C8B-B14F-4D97-AF65-F5344CB8AC3E}">
        <p14:creationId xmlns:p14="http://schemas.microsoft.com/office/powerpoint/2010/main" val="1421865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6A98E-F3A3-7A4E-998C-4A754DD1E763}" type="datetimeFigureOut">
              <a:rPr lang="en-US" smtClean="0"/>
              <a:t>9/11/18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32FF-BCAF-4444-8130-4B926CD04D55}" type="slidenum">
              <a:rPr lang="en-US" smtClean="0"/>
              <a:t>‹#›</a:t>
            </a:fld>
            <a:endParaRPr lang="en-US"/>
          </a:p>
        </p:txBody>
      </p:sp>
    </p:spTree>
    <p:extLst>
      <p:ext uri="{BB962C8B-B14F-4D97-AF65-F5344CB8AC3E}">
        <p14:creationId xmlns:p14="http://schemas.microsoft.com/office/powerpoint/2010/main" val="330594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6A98E-F3A3-7A4E-998C-4A754DD1E763}" type="datetimeFigureOut">
              <a:rPr lang="en-US" smtClean="0"/>
              <a:t>9/11/18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32FF-BCAF-4444-8130-4B926CD04D55}" type="slidenum">
              <a:rPr lang="en-US" smtClean="0"/>
              <a:t>‹#›</a:t>
            </a:fld>
            <a:endParaRPr lang="en-US"/>
          </a:p>
        </p:txBody>
      </p:sp>
    </p:spTree>
    <p:extLst>
      <p:ext uri="{BB962C8B-B14F-4D97-AF65-F5344CB8AC3E}">
        <p14:creationId xmlns:p14="http://schemas.microsoft.com/office/powerpoint/2010/main" val="76306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6A98E-F3A3-7A4E-998C-4A754DD1E763}" type="datetimeFigureOut">
              <a:rPr lang="en-US" smtClean="0"/>
              <a:t>9/11/18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32FF-BCAF-4444-8130-4B926CD04D55}" type="slidenum">
              <a:rPr lang="en-US" smtClean="0"/>
              <a:t>‹#›</a:t>
            </a:fld>
            <a:endParaRPr lang="en-US"/>
          </a:p>
        </p:txBody>
      </p:sp>
    </p:spTree>
    <p:extLst>
      <p:ext uri="{BB962C8B-B14F-4D97-AF65-F5344CB8AC3E}">
        <p14:creationId xmlns:p14="http://schemas.microsoft.com/office/powerpoint/2010/main" val="103535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76A98E-F3A3-7A4E-998C-4A754DD1E763}" type="datetimeFigureOut">
              <a:rPr lang="en-US" smtClean="0"/>
              <a:t>9/11/18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32FF-BCAF-4444-8130-4B926CD04D55}" type="slidenum">
              <a:rPr lang="en-US" smtClean="0"/>
              <a:t>‹#›</a:t>
            </a:fld>
            <a:endParaRPr lang="en-US"/>
          </a:p>
        </p:txBody>
      </p:sp>
    </p:spTree>
    <p:extLst>
      <p:ext uri="{BB962C8B-B14F-4D97-AF65-F5344CB8AC3E}">
        <p14:creationId xmlns:p14="http://schemas.microsoft.com/office/powerpoint/2010/main" val="662049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76A98E-F3A3-7A4E-998C-4A754DD1E763}" type="datetimeFigureOut">
              <a:rPr lang="en-US" smtClean="0"/>
              <a:t>9/11/18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D32FF-BCAF-4444-8130-4B926CD04D55}" type="slidenum">
              <a:rPr lang="en-US" smtClean="0"/>
              <a:t>‹#›</a:t>
            </a:fld>
            <a:endParaRPr lang="en-US"/>
          </a:p>
        </p:txBody>
      </p:sp>
    </p:spTree>
    <p:extLst>
      <p:ext uri="{BB962C8B-B14F-4D97-AF65-F5344CB8AC3E}">
        <p14:creationId xmlns:p14="http://schemas.microsoft.com/office/powerpoint/2010/main" val="960499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76A98E-F3A3-7A4E-998C-4A754DD1E763}" type="datetimeFigureOut">
              <a:rPr lang="en-US" smtClean="0"/>
              <a:t>9/11/18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DD32FF-BCAF-4444-8130-4B926CD04D55}" type="slidenum">
              <a:rPr lang="en-US" smtClean="0"/>
              <a:t>‹#›</a:t>
            </a:fld>
            <a:endParaRPr lang="en-US"/>
          </a:p>
        </p:txBody>
      </p:sp>
    </p:spTree>
    <p:extLst>
      <p:ext uri="{BB962C8B-B14F-4D97-AF65-F5344CB8AC3E}">
        <p14:creationId xmlns:p14="http://schemas.microsoft.com/office/powerpoint/2010/main" val="476236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76A98E-F3A3-7A4E-998C-4A754DD1E763}" type="datetimeFigureOut">
              <a:rPr lang="en-US" smtClean="0"/>
              <a:t>9/11/18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DD32FF-BCAF-4444-8130-4B926CD04D55}" type="slidenum">
              <a:rPr lang="en-US" smtClean="0"/>
              <a:t>‹#›</a:t>
            </a:fld>
            <a:endParaRPr lang="en-US"/>
          </a:p>
        </p:txBody>
      </p:sp>
    </p:spTree>
    <p:extLst>
      <p:ext uri="{BB962C8B-B14F-4D97-AF65-F5344CB8AC3E}">
        <p14:creationId xmlns:p14="http://schemas.microsoft.com/office/powerpoint/2010/main" val="430529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6A98E-F3A3-7A4E-998C-4A754DD1E763}" type="datetimeFigureOut">
              <a:rPr lang="en-US" smtClean="0"/>
              <a:t>9/11/18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DD32FF-BCAF-4444-8130-4B926CD04D55}" type="slidenum">
              <a:rPr lang="en-US" smtClean="0"/>
              <a:t>‹#›</a:t>
            </a:fld>
            <a:endParaRPr lang="en-US"/>
          </a:p>
        </p:txBody>
      </p:sp>
    </p:spTree>
    <p:extLst>
      <p:ext uri="{BB962C8B-B14F-4D97-AF65-F5344CB8AC3E}">
        <p14:creationId xmlns:p14="http://schemas.microsoft.com/office/powerpoint/2010/main" val="104434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6A98E-F3A3-7A4E-998C-4A754DD1E763}" type="datetimeFigureOut">
              <a:rPr lang="en-US" smtClean="0"/>
              <a:t>9/11/18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D32FF-BCAF-4444-8130-4B926CD04D55}" type="slidenum">
              <a:rPr lang="en-US" smtClean="0"/>
              <a:t>‹#›</a:t>
            </a:fld>
            <a:endParaRPr lang="en-US"/>
          </a:p>
        </p:txBody>
      </p:sp>
    </p:spTree>
    <p:extLst>
      <p:ext uri="{BB962C8B-B14F-4D97-AF65-F5344CB8AC3E}">
        <p14:creationId xmlns:p14="http://schemas.microsoft.com/office/powerpoint/2010/main" val="92690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6A98E-F3A3-7A4E-998C-4A754DD1E763}" type="datetimeFigureOut">
              <a:rPr lang="en-US" smtClean="0"/>
              <a:t>9/11/18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D32FF-BCAF-4444-8130-4B926CD04D55}" type="slidenum">
              <a:rPr lang="en-US" smtClean="0"/>
              <a:t>‹#›</a:t>
            </a:fld>
            <a:endParaRPr lang="en-US"/>
          </a:p>
        </p:txBody>
      </p:sp>
    </p:spTree>
    <p:extLst>
      <p:ext uri="{BB962C8B-B14F-4D97-AF65-F5344CB8AC3E}">
        <p14:creationId xmlns:p14="http://schemas.microsoft.com/office/powerpoint/2010/main" val="6337745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6A98E-F3A3-7A4E-998C-4A754DD1E763}" type="datetimeFigureOut">
              <a:rPr lang="en-US" smtClean="0"/>
              <a:t>9/11/18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DD32FF-BCAF-4444-8130-4B926CD04D55}" type="slidenum">
              <a:rPr lang="en-US" smtClean="0"/>
              <a:t>‹#›</a:t>
            </a:fld>
            <a:endParaRPr lang="en-US"/>
          </a:p>
        </p:txBody>
      </p:sp>
    </p:spTree>
    <p:extLst>
      <p:ext uri="{BB962C8B-B14F-4D97-AF65-F5344CB8AC3E}">
        <p14:creationId xmlns:p14="http://schemas.microsoft.com/office/powerpoint/2010/main" val="207843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Compensation, Incentives, and the Duality of Risk Aversion and </a:t>
            </a:r>
            <a:r>
              <a:rPr lang="en-US" b="1" dirty="0" smtClean="0"/>
              <a:t>Riskiness by Stephen A. Ross</a:t>
            </a:r>
            <a:r>
              <a:rPr lang="en-US" b="1" dirty="0"/>
              <a:t/>
            </a:r>
            <a:br>
              <a:rPr lang="en-US" b="1" dirty="0"/>
            </a:br>
            <a:endParaRPr lang="en-US" dirty="0"/>
          </a:p>
        </p:txBody>
      </p:sp>
      <p:sp>
        <p:nvSpPr>
          <p:cNvPr id="3" name="Subtitle 2"/>
          <p:cNvSpPr>
            <a:spLocks noGrp="1"/>
          </p:cNvSpPr>
          <p:nvPr>
            <p:ph type="subTitle" idx="1"/>
          </p:nvPr>
        </p:nvSpPr>
        <p:spPr/>
        <p:txBody>
          <a:bodyPr/>
          <a:lstStyle/>
          <a:p>
            <a:r>
              <a:rPr lang="en-US" dirty="0" smtClean="0"/>
              <a:t>Presented by Andrew Holtzman</a:t>
            </a:r>
            <a:endParaRPr lang="en-US" dirty="0"/>
          </a:p>
        </p:txBody>
      </p:sp>
    </p:spTree>
    <p:extLst>
      <p:ext uri="{BB962C8B-B14F-4D97-AF65-F5344CB8AC3E}">
        <p14:creationId xmlns:p14="http://schemas.microsoft.com/office/powerpoint/2010/main" val="19669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a:t>
            </a:r>
            <a:endParaRPr lang="en-US" dirty="0"/>
          </a:p>
        </p:txBody>
      </p:sp>
      <p:sp>
        <p:nvSpPr>
          <p:cNvPr id="3" name="Content Placeholder 2"/>
          <p:cNvSpPr>
            <a:spLocks noGrp="1"/>
          </p:cNvSpPr>
          <p:nvPr>
            <p:ph idx="1"/>
          </p:nvPr>
        </p:nvSpPr>
        <p:spPr/>
        <p:txBody>
          <a:bodyPr/>
          <a:lstStyle/>
          <a:p>
            <a:r>
              <a:rPr lang="en-US" dirty="0" smtClean="0"/>
              <a:t>In plain </a:t>
            </a:r>
            <a:r>
              <a:rPr lang="en-US" dirty="0"/>
              <a:t>E</a:t>
            </a:r>
            <a:r>
              <a:rPr lang="en-US" dirty="0" smtClean="0"/>
              <a:t>nglish let’s break this down</a:t>
            </a:r>
          </a:p>
          <a:p>
            <a:r>
              <a:rPr lang="en-US" dirty="0" smtClean="0"/>
              <a:t>A division manager will likely have a year end bonus that is tied to some accounting metric as a performance measure with a floor and a ceiling</a:t>
            </a:r>
          </a:p>
          <a:p>
            <a:r>
              <a:rPr lang="en-US" dirty="0" smtClean="0"/>
              <a:t>If the metric is currently close to the ceiling, the manager may manipulate things so that the metric hits the ceiling, rather than being in range of the floor and ceiling and proportional to the performance indicator</a:t>
            </a:r>
          </a:p>
          <a:p>
            <a:r>
              <a:rPr lang="en-US" dirty="0" smtClean="0"/>
              <a:t>It is unclear that the manager would be more risk averse toward earnings and be unwilling to risk falling below the ceiling</a:t>
            </a:r>
            <a:endParaRPr lang="en-US" dirty="0"/>
          </a:p>
        </p:txBody>
      </p:sp>
    </p:spTree>
    <p:extLst>
      <p:ext uri="{BB962C8B-B14F-4D97-AF65-F5344CB8AC3E}">
        <p14:creationId xmlns:p14="http://schemas.microsoft.com/office/powerpoint/2010/main" val="862832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a:t>
            </a:r>
            <a:endParaRPr lang="en-US" dirty="0"/>
          </a:p>
        </p:txBody>
      </p:sp>
      <p:sp>
        <p:nvSpPr>
          <p:cNvPr id="3" name="Content Placeholder 2"/>
          <p:cNvSpPr>
            <a:spLocks noGrp="1"/>
          </p:cNvSpPr>
          <p:nvPr>
            <p:ph idx="1"/>
          </p:nvPr>
        </p:nvSpPr>
        <p:spPr/>
        <p:txBody>
          <a:bodyPr>
            <a:normAutofit lnSpcReduction="10000"/>
          </a:bodyPr>
          <a:lstStyle/>
          <a:p>
            <a:r>
              <a:rPr lang="en-US" dirty="0" smtClean="0"/>
              <a:t>Consider a junior bond. If the payout option is proportional to the performance indicator, then volatility would decrease the value of the bond near its principal payout i.e. value would decline with increases in volatility</a:t>
            </a:r>
          </a:p>
          <a:p>
            <a:r>
              <a:rPr lang="en-US" dirty="0" smtClean="0"/>
              <a:t>Illustrated by the following where b is a fixed fee and a is the exercise price of a put option</a:t>
            </a:r>
          </a:p>
          <a:p>
            <a:r>
              <a:rPr lang="en-US" dirty="0" smtClean="0"/>
              <a:t>F(x) = b </a:t>
            </a:r>
            <a:r>
              <a:rPr lang="mr-IN" dirty="0" smtClean="0"/>
              <a:t>–</a:t>
            </a:r>
            <a:r>
              <a:rPr lang="en-US" dirty="0" smtClean="0"/>
              <a:t> max{a </a:t>
            </a:r>
            <a:r>
              <a:rPr lang="mr-IN" dirty="0" smtClean="0"/>
              <a:t>–</a:t>
            </a:r>
            <a:r>
              <a:rPr lang="en-US" dirty="0" smtClean="0"/>
              <a:t> x, 0} = min{b </a:t>
            </a:r>
            <a:r>
              <a:rPr lang="mr-IN" dirty="0" smtClean="0"/>
              <a:t>–</a:t>
            </a:r>
            <a:r>
              <a:rPr lang="en-US" dirty="0" smtClean="0"/>
              <a:t> a + x, b}</a:t>
            </a:r>
          </a:p>
          <a:p>
            <a:r>
              <a:rPr lang="en-US" dirty="0" smtClean="0"/>
              <a:t>In the example above, x represents the performance indicator, b is the maximum payout, and a is the level where the payout maxes out</a:t>
            </a:r>
          </a:p>
          <a:p>
            <a:r>
              <a:rPr lang="en-US" dirty="0" smtClean="0"/>
              <a:t>U(f(x)) = U(min{b </a:t>
            </a:r>
            <a:r>
              <a:rPr lang="mr-IN" dirty="0" smtClean="0"/>
              <a:t>–</a:t>
            </a:r>
            <a:r>
              <a:rPr lang="en-US" dirty="0" smtClean="0"/>
              <a:t> a + x, b}) = U(b </a:t>
            </a:r>
            <a:r>
              <a:rPr lang="mr-IN" dirty="0" smtClean="0"/>
              <a:t>–</a:t>
            </a:r>
            <a:r>
              <a:rPr lang="en-US" dirty="0" smtClean="0"/>
              <a:t> a +x), x &lt; a, and U(b) &gt;= a</a:t>
            </a:r>
            <a:endParaRPr lang="en-US" dirty="0"/>
          </a:p>
        </p:txBody>
      </p:sp>
    </p:spTree>
    <p:extLst>
      <p:ext uri="{BB962C8B-B14F-4D97-AF65-F5344CB8AC3E}">
        <p14:creationId xmlns:p14="http://schemas.microsoft.com/office/powerpoint/2010/main" val="1901112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a:t>
            </a:r>
            <a:endParaRPr lang="en-US" dirty="0"/>
          </a:p>
        </p:txBody>
      </p:sp>
      <p:sp>
        <p:nvSpPr>
          <p:cNvPr id="3" name="Content Placeholder 2"/>
          <p:cNvSpPr>
            <a:spLocks noGrp="1"/>
          </p:cNvSpPr>
          <p:nvPr>
            <p:ph idx="1"/>
          </p:nvPr>
        </p:nvSpPr>
        <p:spPr/>
        <p:txBody>
          <a:bodyPr/>
          <a:lstStyle/>
          <a:p>
            <a:r>
              <a:rPr lang="en-US" dirty="0" smtClean="0"/>
              <a:t>Despite a concave fee schedule, whether U(f(x)) is more risk averse than U(x) depends on the region of the domain U moves to (more or less risk averse)</a:t>
            </a:r>
          </a:p>
          <a:p>
            <a:r>
              <a:rPr lang="en-US" dirty="0" smtClean="0"/>
              <a:t>Consider when b </a:t>
            </a:r>
            <a:r>
              <a:rPr lang="mr-IN" dirty="0" smtClean="0"/>
              <a:t>–</a:t>
            </a:r>
            <a:r>
              <a:rPr lang="en-US" dirty="0" smtClean="0"/>
              <a:t> a &gt; 0, the domain is shifted to the right</a:t>
            </a:r>
          </a:p>
          <a:p>
            <a:r>
              <a:rPr lang="en-US" dirty="0" smtClean="0"/>
              <a:t>If U has increasing risk aversion, then it will be more risk averse than U(x), changing the increase in risk aversion at x = a (exercise price)</a:t>
            </a:r>
          </a:p>
          <a:p>
            <a:r>
              <a:rPr lang="en-US" dirty="0" smtClean="0"/>
              <a:t>If U has decreasing risk aversion, x &gt; b </a:t>
            </a:r>
            <a:r>
              <a:rPr lang="mr-IN" dirty="0" smtClean="0"/>
              <a:t>–</a:t>
            </a:r>
            <a:r>
              <a:rPr lang="en-US" dirty="0" smtClean="0"/>
              <a:t> a, U(f(x)) is locally less risk averse than U(x) despite f’s concavity</a:t>
            </a:r>
            <a:endParaRPr lang="en-US" dirty="0"/>
          </a:p>
        </p:txBody>
      </p:sp>
    </p:spTree>
    <p:extLst>
      <p:ext uri="{BB962C8B-B14F-4D97-AF65-F5344CB8AC3E}">
        <p14:creationId xmlns:p14="http://schemas.microsoft.com/office/powerpoint/2010/main" val="1585718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 Option Fee Schedule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22555" y="1825625"/>
            <a:ext cx="7146890" cy="4351338"/>
          </a:xfrm>
        </p:spPr>
      </p:pic>
    </p:spTree>
    <p:extLst>
      <p:ext uri="{BB962C8B-B14F-4D97-AF65-F5344CB8AC3E}">
        <p14:creationId xmlns:p14="http://schemas.microsoft.com/office/powerpoint/2010/main" val="480618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 General Theory</a:t>
            </a:r>
            <a:endParaRPr lang="en-US" dirty="0"/>
          </a:p>
        </p:txBody>
      </p:sp>
      <p:sp>
        <p:nvSpPr>
          <p:cNvPr id="3" name="Content Placeholder 2"/>
          <p:cNvSpPr>
            <a:spLocks noGrp="1"/>
          </p:cNvSpPr>
          <p:nvPr>
            <p:ph idx="1"/>
          </p:nvPr>
        </p:nvSpPr>
        <p:spPr/>
        <p:txBody>
          <a:bodyPr/>
          <a:lstStyle/>
          <a:p>
            <a:r>
              <a:rPr lang="en-US" dirty="0" smtClean="0"/>
              <a:t>The compensation schedule, f, makes a utility function, U, concave  if the derived utility of the schedule is more risk averse than the original. On the contrary, if the opposite is true f would cause U to be convex.</a:t>
            </a:r>
          </a:p>
          <a:p>
            <a:r>
              <a:rPr lang="en-US" dirty="0" smtClean="0"/>
              <a:t>This definition is used to characterize fee schedules that increase or decrease risk aversion: U(f) = G(U)</a:t>
            </a:r>
          </a:p>
          <a:p>
            <a:r>
              <a:rPr lang="en-US" dirty="0" smtClean="0"/>
              <a:t>A fee schedule causes a utility function to be concave if and only if there exists a monotone concave function G, such that </a:t>
            </a:r>
            <a:r>
              <a:rPr lang="en-US" dirty="0" smtClean="0"/>
              <a:t>U(f) = G(U)</a:t>
            </a:r>
          </a:p>
          <a:p>
            <a:endParaRPr lang="en-US" dirty="0"/>
          </a:p>
        </p:txBody>
      </p:sp>
    </p:spTree>
    <p:extLst>
      <p:ext uri="{BB962C8B-B14F-4D97-AF65-F5344CB8AC3E}">
        <p14:creationId xmlns:p14="http://schemas.microsoft.com/office/powerpoint/2010/main" val="500005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 General Theory</a:t>
            </a:r>
            <a:endParaRPr lang="en-US" dirty="0"/>
          </a:p>
        </p:txBody>
      </p:sp>
      <p:sp>
        <p:nvSpPr>
          <p:cNvPr id="3" name="Content Placeholder 2"/>
          <p:cNvSpPr>
            <a:spLocks noGrp="1"/>
          </p:cNvSpPr>
          <p:nvPr>
            <p:ph idx="1"/>
          </p:nvPr>
        </p:nvSpPr>
        <p:spPr/>
        <p:txBody>
          <a:bodyPr>
            <a:normAutofit fontScale="92500"/>
          </a:bodyPr>
          <a:lstStyle/>
          <a:p>
            <a:r>
              <a:rPr lang="en-US" dirty="0" smtClean="0"/>
              <a:t>Definition 2: A fee schedule, f, convexifies a utility function, if and only if there exists a monotone convex function, G, such that, U(f) = G(U)</a:t>
            </a:r>
          </a:p>
          <a:p>
            <a:r>
              <a:rPr lang="en-US" dirty="0" smtClean="0"/>
              <a:t>Via a long proof we can rearrange to G’’(u)(U’)</a:t>
            </a:r>
            <a:r>
              <a:rPr lang="en-US" baseline="30000" dirty="0" smtClean="0"/>
              <a:t>2</a:t>
            </a:r>
            <a:r>
              <a:rPr lang="en-US" dirty="0" smtClean="0"/>
              <a:t> = U’(f)f’’[A + f’’/f’ </a:t>
            </a:r>
            <a:r>
              <a:rPr lang="mr-IN" dirty="0" smtClean="0"/>
              <a:t>–</a:t>
            </a:r>
            <a:r>
              <a:rPr lang="en-US" dirty="0" smtClean="0"/>
              <a:t> A(f)f’], where A is the coefficient of absolute risk aversion</a:t>
            </a:r>
          </a:p>
          <a:p>
            <a:r>
              <a:rPr lang="en-US" dirty="0" smtClean="0"/>
              <a:t>Which leads us to Theorem 1: the compensation schedule, f, concavifies (convexifies) U if and only if f’’/f’ = &lt;=(&gt;=) A(f)f’ </a:t>
            </a:r>
            <a:r>
              <a:rPr lang="mr-IN" dirty="0" smtClean="0"/>
              <a:t>–</a:t>
            </a:r>
            <a:r>
              <a:rPr lang="en-US" dirty="0" smtClean="0"/>
              <a:t> A</a:t>
            </a:r>
          </a:p>
          <a:p>
            <a:r>
              <a:rPr lang="en-US" dirty="0" smtClean="0"/>
              <a:t>Corollary 1: The compensation schedule, f, concavifies (convexifies) U for all U only if f is concave (convex)</a:t>
            </a:r>
          </a:p>
          <a:p>
            <a:r>
              <a:rPr lang="en-US" dirty="0" smtClean="0"/>
              <a:t>Corollary 2: There is no compensation schedule that concavifies (convexifies) all U</a:t>
            </a:r>
            <a:endParaRPr lang="en-US" dirty="0"/>
          </a:p>
        </p:txBody>
      </p:sp>
    </p:spTree>
    <p:extLst>
      <p:ext uri="{BB962C8B-B14F-4D97-AF65-F5344CB8AC3E}">
        <p14:creationId xmlns:p14="http://schemas.microsoft.com/office/powerpoint/2010/main" val="854756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 General Theory</a:t>
            </a:r>
            <a:endParaRPr lang="en-US" dirty="0"/>
          </a:p>
        </p:txBody>
      </p:sp>
      <p:sp>
        <p:nvSpPr>
          <p:cNvPr id="3" name="Content Placeholder 2"/>
          <p:cNvSpPr>
            <a:spLocks noGrp="1"/>
          </p:cNvSpPr>
          <p:nvPr>
            <p:ph idx="1"/>
          </p:nvPr>
        </p:nvSpPr>
        <p:spPr/>
        <p:txBody>
          <a:bodyPr/>
          <a:lstStyle/>
          <a:p>
            <a:r>
              <a:rPr lang="en-US" dirty="0" smtClean="0"/>
              <a:t>Note DARA are utility functions with decreasing absolute risk aversion, and IARA are utility functions with increasing absolute risk aversion</a:t>
            </a:r>
          </a:p>
          <a:p>
            <a:r>
              <a:rPr lang="en-US" dirty="0" smtClean="0"/>
              <a:t>Theorem 2: The compensation schedule, f, concavifies U in DARA if and only if f is concave, f &lt;= x, and f’ &gt;=1, and it convexifies all U in DARA if and only if f is convex, f &gt;= x, and f’ &lt;= 1. The compensation schedule f concavifies all U in IARA if and only if f is concave, f &gt;= x, and f’ &gt;= 1, and f convexifies all U in IARA if and only if f is convex, f &lt;= x, and f’ &lt;= 1</a:t>
            </a:r>
            <a:endParaRPr lang="en-US" dirty="0"/>
          </a:p>
        </p:txBody>
      </p:sp>
    </p:spTree>
    <p:extLst>
      <p:ext uri="{BB962C8B-B14F-4D97-AF65-F5344CB8AC3E}">
        <p14:creationId xmlns:p14="http://schemas.microsoft.com/office/powerpoint/2010/main" val="692397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 General Theory</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57450" y="2045494"/>
            <a:ext cx="7277100" cy="3911600"/>
          </a:xfrm>
        </p:spPr>
      </p:pic>
    </p:spTree>
    <p:extLst>
      <p:ext uri="{BB962C8B-B14F-4D97-AF65-F5344CB8AC3E}">
        <p14:creationId xmlns:p14="http://schemas.microsoft.com/office/powerpoint/2010/main" val="900302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 General Theory</a:t>
            </a:r>
            <a:endParaRPr lang="en-US" dirty="0"/>
          </a:p>
        </p:txBody>
      </p:sp>
      <p:sp>
        <p:nvSpPr>
          <p:cNvPr id="4" name="Content Placeholder 3"/>
          <p:cNvSpPr>
            <a:spLocks noGrp="1"/>
          </p:cNvSpPr>
          <p:nvPr>
            <p:ph sz="half" idx="2"/>
          </p:nvPr>
        </p:nvSpPr>
        <p:spPr/>
        <p:txBody>
          <a:bodyPr/>
          <a:lstStyle/>
          <a:p>
            <a:r>
              <a:rPr lang="en-US" dirty="0" smtClean="0"/>
              <a:t>Theorem 3: If f in A(dc) or f in A(</a:t>
            </a:r>
            <a:r>
              <a:rPr lang="en-US" dirty="0" err="1" smtClean="0"/>
              <a:t>ic</a:t>
            </a:r>
            <a:r>
              <a:rPr lang="en-US" dirty="0" smtClean="0"/>
              <a:t>) implies that f concavifies U, the U is DARA or IARA, respectively. If f in A(dx) or f in A(ix) implies that f convexifies U, then U is DARA or IARA, respectively.</a:t>
            </a:r>
          </a:p>
          <a:p>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192660"/>
            <a:ext cx="5181600" cy="1132859"/>
          </a:xfrm>
          <a:prstGeom prst="rect">
            <a:avLst/>
          </a:prstGeom>
        </p:spPr>
      </p:pic>
    </p:spTree>
    <p:extLst>
      <p:ext uri="{BB962C8B-B14F-4D97-AF65-F5344CB8AC3E}">
        <p14:creationId xmlns:p14="http://schemas.microsoft.com/office/powerpoint/2010/main" val="505714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III</a:t>
            </a:r>
            <a:endParaRPr lang="en-US" dirty="0"/>
          </a:p>
        </p:txBody>
      </p:sp>
      <p:sp>
        <p:nvSpPr>
          <p:cNvPr id="3" name="Content Placeholder 2"/>
          <p:cNvSpPr>
            <a:spLocks noGrp="1"/>
          </p:cNvSpPr>
          <p:nvPr>
            <p:ph idx="1"/>
          </p:nvPr>
        </p:nvSpPr>
        <p:spPr/>
        <p:txBody>
          <a:bodyPr/>
          <a:lstStyle/>
          <a:p>
            <a:r>
              <a:rPr lang="en-US" dirty="0" smtClean="0"/>
              <a:t>Theorems 2 and 3 need to be modified to fit a real world setting. As they stand, they are the comparison between an agent receiving an entire payoff, x, and receiving some fixed schedule f(x)</a:t>
            </a:r>
          </a:p>
          <a:p>
            <a:r>
              <a:rPr lang="en-US" dirty="0" smtClean="0"/>
              <a:t>Consider when f(x) &gt; x. This would require the executive be paid more than opportunity cost of the company</a:t>
            </a:r>
          </a:p>
          <a:p>
            <a:r>
              <a:rPr lang="en-US" dirty="0" smtClean="0"/>
              <a:t>We can alter the schedule so that f and g satisfy some budget constraint and H is a transformation such that</a:t>
            </a:r>
          </a:p>
          <a:p>
            <a:pPr lvl="1"/>
            <a:r>
              <a:rPr lang="en-US" dirty="0" smtClean="0"/>
              <a:t>U(g(f(x))) = H(U(f(x)))</a:t>
            </a:r>
          </a:p>
          <a:p>
            <a:pPr lvl="1"/>
            <a:r>
              <a:rPr lang="en-US" dirty="0" smtClean="0"/>
              <a:t>Let z = f(x)</a:t>
            </a:r>
          </a:p>
          <a:p>
            <a:pPr lvl="1"/>
            <a:r>
              <a:rPr lang="en-US" dirty="0" smtClean="0"/>
              <a:t>U(g(z)) = H(U(z))</a:t>
            </a:r>
            <a:endParaRPr lang="en-US" dirty="0"/>
          </a:p>
        </p:txBody>
      </p:sp>
    </p:spTree>
    <p:extLst>
      <p:ext uri="{BB962C8B-B14F-4D97-AF65-F5344CB8AC3E}">
        <p14:creationId xmlns:p14="http://schemas.microsoft.com/office/powerpoint/2010/main" val="1143372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This work is not my own and I do not claim to have any contributions. This is merely my presentation of the paper authored by Stephen A. Ross on executive compensation. I hope you enjoy and please feel free to fact check my presentation with the original paper.</a:t>
            </a:r>
            <a:endParaRPr lang="en-US" dirty="0"/>
          </a:p>
        </p:txBody>
      </p:sp>
    </p:spTree>
    <p:extLst>
      <p:ext uri="{BB962C8B-B14F-4D97-AF65-F5344CB8AC3E}">
        <p14:creationId xmlns:p14="http://schemas.microsoft.com/office/powerpoint/2010/main" val="1776105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III</a:t>
            </a:r>
            <a:endParaRPr lang="en-US" dirty="0"/>
          </a:p>
        </p:txBody>
      </p:sp>
      <p:sp>
        <p:nvSpPr>
          <p:cNvPr id="3" name="Content Placeholder 2"/>
          <p:cNvSpPr>
            <a:spLocks noGrp="1"/>
          </p:cNvSpPr>
          <p:nvPr>
            <p:ph idx="1"/>
          </p:nvPr>
        </p:nvSpPr>
        <p:spPr/>
        <p:txBody>
          <a:bodyPr/>
          <a:lstStyle/>
          <a:p>
            <a:r>
              <a:rPr lang="en-US" dirty="0" smtClean="0"/>
              <a:t>Corollary 3: Altering an existing fee schedule, f(*), to g(f(*)), concavifies the derived utility function for all U in DARA if and only if g is concave, g &lt;= x, and g’ &gt;= 1, and it convexifies it for all U in DARA if and only if g is convex, g &gt;= x, and g’ &lt;= 1. The alteration g concavifies the derived utility function for all U in IARA if and only if g is concave, g &gt;= x, and g’ &gt;= 1, and g convexifies it for all U in IARA if and only if g is convex, g &lt;= x, and g’ &lt;= 1</a:t>
            </a:r>
            <a:endParaRPr lang="en-US" dirty="0"/>
          </a:p>
        </p:txBody>
      </p:sp>
    </p:spTree>
    <p:extLst>
      <p:ext uri="{BB962C8B-B14F-4D97-AF65-F5344CB8AC3E}">
        <p14:creationId xmlns:p14="http://schemas.microsoft.com/office/powerpoint/2010/main" val="293550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III</a:t>
            </a:r>
            <a:endParaRPr lang="en-US" dirty="0"/>
          </a:p>
        </p:txBody>
      </p:sp>
      <p:sp>
        <p:nvSpPr>
          <p:cNvPr id="3" name="Content Placeholder 2"/>
          <p:cNvSpPr>
            <a:spLocks noGrp="1"/>
          </p:cNvSpPr>
          <p:nvPr>
            <p:ph idx="1"/>
          </p:nvPr>
        </p:nvSpPr>
        <p:spPr/>
        <p:txBody>
          <a:bodyPr/>
          <a:lstStyle/>
          <a:p>
            <a:r>
              <a:rPr lang="en-US" dirty="0" smtClean="0"/>
              <a:t>Corollary 4: Let Ag and </a:t>
            </a:r>
            <a:r>
              <a:rPr lang="en-US" dirty="0" err="1" smtClean="0"/>
              <a:t>Af</a:t>
            </a:r>
            <a:r>
              <a:rPr lang="en-US" dirty="0" smtClean="0"/>
              <a:t>  denote the coefficients of absolute risk aversion for g and f, respectively. Adding g to an existing fee schedule, f, concavifies the derived utility function for all U in DARA if and only if </a:t>
            </a:r>
            <a:r>
              <a:rPr lang="en-US" dirty="0" err="1" smtClean="0"/>
              <a:t>Af</a:t>
            </a:r>
            <a:r>
              <a:rPr lang="en-US" dirty="0" smtClean="0"/>
              <a:t> &lt;= Ag, g &lt;= 0, and g’ &gt;=0, and it convexifies </a:t>
            </a:r>
            <a:r>
              <a:rPr lang="en-US" dirty="0" err="1" smtClean="0"/>
              <a:t>Af</a:t>
            </a:r>
            <a:r>
              <a:rPr lang="en-US" dirty="0" smtClean="0"/>
              <a:t> &lt;= Ag, g &gt;= 0, and g’ &lt;= 0. The alteration g concavifies the derived utility function for all U in IARA if and only if </a:t>
            </a:r>
            <a:r>
              <a:rPr lang="en-US" dirty="0" err="1" smtClean="0"/>
              <a:t>Af</a:t>
            </a:r>
            <a:r>
              <a:rPr lang="en-US" dirty="0" smtClean="0"/>
              <a:t> &lt;= Ag, g &gt;= 0, and g’ &gt;= 0 and g convexifies it for all U in IARA if and only if </a:t>
            </a:r>
            <a:r>
              <a:rPr lang="en-US" dirty="0" err="1" smtClean="0"/>
              <a:t>Af</a:t>
            </a:r>
            <a:r>
              <a:rPr lang="en-US" dirty="0" smtClean="0"/>
              <a:t> &lt;= Ag, g &lt;= 0, and g’ &lt;= 0.</a:t>
            </a:r>
            <a:endParaRPr lang="en-US" dirty="0"/>
          </a:p>
        </p:txBody>
      </p:sp>
    </p:spTree>
    <p:extLst>
      <p:ext uri="{BB962C8B-B14F-4D97-AF65-F5344CB8AC3E}">
        <p14:creationId xmlns:p14="http://schemas.microsoft.com/office/powerpoint/2010/main" val="202831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III</a:t>
            </a:r>
            <a:endParaRPr lang="en-US" dirty="0"/>
          </a:p>
        </p:txBody>
      </p:sp>
      <p:sp>
        <p:nvSpPr>
          <p:cNvPr id="3" name="Content Placeholder 2"/>
          <p:cNvSpPr>
            <a:spLocks noGrp="1"/>
          </p:cNvSpPr>
          <p:nvPr>
            <p:ph idx="1"/>
          </p:nvPr>
        </p:nvSpPr>
        <p:spPr/>
        <p:txBody>
          <a:bodyPr>
            <a:normAutofit lnSpcReduction="10000"/>
          </a:bodyPr>
          <a:lstStyle/>
          <a:p>
            <a:r>
              <a:rPr lang="en-US" dirty="0" smtClean="0"/>
              <a:t>Example of Corollary 4:</a:t>
            </a:r>
          </a:p>
          <a:p>
            <a:r>
              <a:rPr lang="en-US" dirty="0" smtClean="0"/>
              <a:t>A CEO currently is salaried at $1m and has existing ATM call option grants on one million shares of stock with both a current price and exercise price of $20 per share. The board wants to raise to pay because competitors are doing so, but the shareholders are not supportive of this. The CEO’s annual assessment also shows she is too conservative. The board decides to give her 1m ATM grant calls. This will meet market sentiments and encourage risk right? If the CEO displays characteristics of Corollary 4 i.e. DARA, then the impact of the option grant is ambiguous and may cause more conservative behavior</a:t>
            </a:r>
            <a:endParaRPr lang="en-US" dirty="0"/>
          </a:p>
        </p:txBody>
      </p:sp>
    </p:spTree>
    <p:extLst>
      <p:ext uri="{BB962C8B-B14F-4D97-AF65-F5344CB8AC3E}">
        <p14:creationId xmlns:p14="http://schemas.microsoft.com/office/powerpoint/2010/main" val="2098030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III</a:t>
            </a:r>
            <a:endParaRPr lang="en-US" dirty="0"/>
          </a:p>
        </p:txBody>
      </p:sp>
      <p:sp>
        <p:nvSpPr>
          <p:cNvPr id="3" name="Content Placeholder 2"/>
          <p:cNvSpPr>
            <a:spLocks noGrp="1"/>
          </p:cNvSpPr>
          <p:nvPr>
            <p:ph idx="1"/>
          </p:nvPr>
        </p:nvSpPr>
        <p:spPr/>
        <p:txBody>
          <a:bodyPr/>
          <a:lstStyle/>
          <a:p>
            <a:r>
              <a:rPr lang="en-US" dirty="0" smtClean="0"/>
              <a:t>What else could the board do?</a:t>
            </a:r>
          </a:p>
          <a:p>
            <a:r>
              <a:rPr lang="en-US" dirty="0" smtClean="0"/>
              <a:t>Transform the current option grant into a collar option by granting puts on 1m shares with exercise price of $10 per share. This means the manager would be protected if the share price dropped below $10, but could gain from stock increases. Under Corollary 4, the manager would be more willing to take risk.</a:t>
            </a:r>
            <a:endParaRPr lang="en-US" dirty="0"/>
          </a:p>
        </p:txBody>
      </p:sp>
    </p:spTree>
    <p:extLst>
      <p:ext uri="{BB962C8B-B14F-4D97-AF65-F5344CB8AC3E}">
        <p14:creationId xmlns:p14="http://schemas.microsoft.com/office/powerpoint/2010/main" val="1887351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IV</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the impact on a CEO from a call option grant?</a:t>
            </a:r>
          </a:p>
          <a:p>
            <a:r>
              <a:rPr lang="en-US" dirty="0" smtClean="0"/>
              <a:t>First, they already have call options, so more will not likely translate to more risk taking</a:t>
            </a:r>
          </a:p>
          <a:p>
            <a:r>
              <a:rPr lang="en-US" dirty="0" smtClean="0"/>
              <a:t>Second, more options will increase the delta of the total compensation package, so an already risk averse CEO will be even more risk averse</a:t>
            </a:r>
          </a:p>
          <a:p>
            <a:r>
              <a:rPr lang="en-US" dirty="0" smtClean="0"/>
              <a:t>The intuition as follows:</a:t>
            </a:r>
          </a:p>
          <a:p>
            <a:pPr lvl="1"/>
            <a:r>
              <a:rPr lang="en-US" dirty="0" smtClean="0"/>
              <a:t>Derived Utility </a:t>
            </a:r>
            <a:r>
              <a:rPr lang="en-US" dirty="0" err="1" smtClean="0"/>
              <a:t>fcn</a:t>
            </a:r>
            <a:r>
              <a:rPr lang="en-US" dirty="0" smtClean="0"/>
              <a:t>: V(x) = U(f(x))</a:t>
            </a:r>
          </a:p>
          <a:p>
            <a:pPr lvl="1"/>
            <a:r>
              <a:rPr lang="en-US" dirty="0" smtClean="0"/>
              <a:t>Translation Effect: A(f) </a:t>
            </a:r>
            <a:r>
              <a:rPr lang="mr-IN" dirty="0" smtClean="0"/>
              <a:t>–</a:t>
            </a:r>
            <a:r>
              <a:rPr lang="en-US" dirty="0" smtClean="0"/>
              <a:t> A(x)</a:t>
            </a:r>
          </a:p>
          <a:p>
            <a:pPr lvl="1"/>
            <a:r>
              <a:rPr lang="en-US" dirty="0" smtClean="0"/>
              <a:t>Magnification Effect: A(f)[f’ </a:t>
            </a:r>
            <a:r>
              <a:rPr lang="mr-IN" dirty="0" smtClean="0"/>
              <a:t>–</a:t>
            </a:r>
            <a:r>
              <a:rPr lang="en-US" dirty="0" smtClean="0"/>
              <a:t> 1]</a:t>
            </a:r>
          </a:p>
          <a:p>
            <a:pPr lvl="1"/>
            <a:r>
              <a:rPr lang="en-US" dirty="0" smtClean="0"/>
              <a:t>Convexity Effect: </a:t>
            </a:r>
            <a:r>
              <a:rPr lang="en-US" dirty="0" err="1" smtClean="0"/>
              <a:t>A</a:t>
            </a:r>
            <a:r>
              <a:rPr lang="en-US" baseline="-25000" dirty="0" err="1" smtClean="0"/>
              <a:t>f</a:t>
            </a:r>
            <a:r>
              <a:rPr lang="en-US" dirty="0" smtClean="0"/>
              <a:t>(x)</a:t>
            </a:r>
          </a:p>
          <a:p>
            <a:endParaRPr lang="en-US" dirty="0"/>
          </a:p>
        </p:txBody>
      </p:sp>
    </p:spTree>
    <p:extLst>
      <p:ext uri="{BB962C8B-B14F-4D97-AF65-F5344CB8AC3E}">
        <p14:creationId xmlns:p14="http://schemas.microsoft.com/office/powerpoint/2010/main" val="804719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IV</a:t>
            </a:r>
            <a:endParaRPr lang="en-US" dirty="0"/>
          </a:p>
        </p:txBody>
      </p:sp>
      <p:sp>
        <p:nvSpPr>
          <p:cNvPr id="3" name="Content Placeholder 2"/>
          <p:cNvSpPr>
            <a:spLocks noGrp="1"/>
          </p:cNvSpPr>
          <p:nvPr>
            <p:ph idx="1"/>
          </p:nvPr>
        </p:nvSpPr>
        <p:spPr/>
        <p:txBody>
          <a:bodyPr/>
          <a:lstStyle/>
          <a:p>
            <a:r>
              <a:rPr lang="en-US" dirty="0" smtClean="0"/>
              <a:t>A</a:t>
            </a:r>
            <a:r>
              <a:rPr lang="en-US" baseline="-25000" dirty="0" smtClean="0"/>
              <a:t>v</a:t>
            </a:r>
            <a:r>
              <a:rPr lang="en-US" dirty="0" smtClean="0"/>
              <a:t>(x) </a:t>
            </a:r>
            <a:r>
              <a:rPr lang="mr-IN" dirty="0" smtClean="0"/>
              <a:t>–</a:t>
            </a:r>
            <a:r>
              <a:rPr lang="en-US" dirty="0" smtClean="0"/>
              <a:t> A(x) = Translation Effect + Magnification Effect + Convexity Effect</a:t>
            </a:r>
          </a:p>
          <a:p>
            <a:r>
              <a:rPr lang="en-US" dirty="0" smtClean="0"/>
              <a:t>Whether the derived utility function is more or less risk averse than the original depends on whether the sum of the three effects are is positive or negative</a:t>
            </a:r>
          </a:p>
          <a:p>
            <a:r>
              <a:rPr lang="en-US" dirty="0" smtClean="0"/>
              <a:t>These three are locally independent</a:t>
            </a:r>
          </a:p>
          <a:p>
            <a:r>
              <a:rPr lang="en-US" dirty="0" smtClean="0"/>
              <a:t>In order to understand the these effects, let us consider an example with a utility function having a constant absolute risk aversion, the translation effect disappears since the utility function has the same risk aversion at all points in the domain</a:t>
            </a:r>
            <a:endParaRPr lang="en-US" dirty="0"/>
          </a:p>
        </p:txBody>
      </p:sp>
    </p:spTree>
    <p:extLst>
      <p:ext uri="{BB962C8B-B14F-4D97-AF65-F5344CB8AC3E}">
        <p14:creationId xmlns:p14="http://schemas.microsoft.com/office/powerpoint/2010/main" val="1337306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IV</a:t>
            </a:r>
            <a:endParaRPr lang="en-US" dirty="0"/>
          </a:p>
        </p:txBody>
      </p:sp>
      <p:sp>
        <p:nvSpPr>
          <p:cNvPr id="3" name="Content Placeholder 2"/>
          <p:cNvSpPr>
            <a:spLocks noGrp="1"/>
          </p:cNvSpPr>
          <p:nvPr>
            <p:ph idx="1"/>
          </p:nvPr>
        </p:nvSpPr>
        <p:spPr/>
        <p:txBody>
          <a:bodyPr>
            <a:normAutofit lnSpcReduction="10000"/>
          </a:bodyPr>
          <a:lstStyle/>
          <a:p>
            <a:r>
              <a:rPr lang="en-US" dirty="0" smtClean="0"/>
              <a:t>The magnification effect only depends on whether or not the fee schedule is increasing faster or slower than x</a:t>
            </a:r>
          </a:p>
          <a:p>
            <a:pPr lvl="1"/>
            <a:r>
              <a:rPr lang="en-US" dirty="0" smtClean="0"/>
              <a:t>Faster means a positive effect</a:t>
            </a:r>
          </a:p>
          <a:p>
            <a:pPr lvl="1"/>
            <a:r>
              <a:rPr lang="en-US" dirty="0" smtClean="0"/>
              <a:t>Slower means a negative effect</a:t>
            </a:r>
          </a:p>
          <a:p>
            <a:r>
              <a:rPr lang="en-US" dirty="0" smtClean="0"/>
              <a:t>Regarding the magnification effect, if f’(x) &gt; 1, then a small gamble at x with a standard deviation of sigma will be magnified to sigma*f’(x)</a:t>
            </a:r>
          </a:p>
          <a:p>
            <a:pPr lvl="1"/>
            <a:r>
              <a:rPr lang="en-US" dirty="0" smtClean="0"/>
              <a:t>Raising the risk of the gamble and lowering the agent’s willingness to take it on</a:t>
            </a:r>
          </a:p>
          <a:p>
            <a:r>
              <a:rPr lang="en-US" dirty="0" smtClean="0"/>
              <a:t>When there is a constant absolute risk aversion utility function, while there is no translation effect, the magnification effect is sufficient to offset the convexity effect</a:t>
            </a:r>
            <a:endParaRPr lang="en-US" dirty="0"/>
          </a:p>
        </p:txBody>
      </p:sp>
    </p:spTree>
    <p:extLst>
      <p:ext uri="{BB962C8B-B14F-4D97-AF65-F5344CB8AC3E}">
        <p14:creationId xmlns:p14="http://schemas.microsoft.com/office/powerpoint/2010/main" val="1164912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IV</a:t>
            </a:r>
            <a:endParaRPr lang="en-US" dirty="0"/>
          </a:p>
        </p:txBody>
      </p:sp>
      <p:sp>
        <p:nvSpPr>
          <p:cNvPr id="3" name="Content Placeholder 2"/>
          <p:cNvSpPr>
            <a:spLocks noGrp="1"/>
          </p:cNvSpPr>
          <p:nvPr>
            <p:ph idx="1"/>
          </p:nvPr>
        </p:nvSpPr>
        <p:spPr/>
        <p:txBody>
          <a:bodyPr/>
          <a:lstStyle/>
          <a:p>
            <a:r>
              <a:rPr lang="en-US" dirty="0" smtClean="0"/>
              <a:t>This is because if f’ &gt;= 0 is sufficiently less than 1, then the magnification effect can be negative enough to exceed the convexity effect</a:t>
            </a:r>
          </a:p>
          <a:p>
            <a:r>
              <a:rPr lang="en-US" dirty="0" smtClean="0"/>
              <a:t>This will result in the agent becoming more risk seeking even with a concave fee schedule.</a:t>
            </a:r>
          </a:p>
          <a:p>
            <a:r>
              <a:rPr lang="en-US" dirty="0" smtClean="0"/>
              <a:t>See P.14 of paper for full mathematical example and proof</a:t>
            </a:r>
            <a:endParaRPr lang="en-US" dirty="0"/>
          </a:p>
        </p:txBody>
      </p:sp>
    </p:spTree>
    <p:extLst>
      <p:ext uri="{BB962C8B-B14F-4D97-AF65-F5344CB8AC3E}">
        <p14:creationId xmlns:p14="http://schemas.microsoft.com/office/powerpoint/2010/main" val="269214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IV</a:t>
            </a:r>
            <a:endParaRPr lang="en-US" dirty="0"/>
          </a:p>
        </p:txBody>
      </p:sp>
      <p:sp>
        <p:nvSpPr>
          <p:cNvPr id="3" name="Content Placeholder 2"/>
          <p:cNvSpPr>
            <a:spLocks noGrp="1"/>
          </p:cNvSpPr>
          <p:nvPr>
            <p:ph idx="1"/>
          </p:nvPr>
        </p:nvSpPr>
        <p:spPr/>
        <p:txBody>
          <a:bodyPr/>
          <a:lstStyle/>
          <a:p>
            <a:r>
              <a:rPr lang="en-US" dirty="0" smtClean="0"/>
              <a:t>These effects can take any sign and the resulting derived utility function can be more or less risk averse than the original function</a:t>
            </a:r>
          </a:p>
          <a:p>
            <a:r>
              <a:rPr lang="en-US" dirty="0" smtClean="0"/>
              <a:t>Let us reconsider the example of the CEO from a few slides back. Remember that a put option may convexify a schedule for an agent with decreasing absolute risk aversion</a:t>
            </a:r>
          </a:p>
          <a:p>
            <a:r>
              <a:rPr lang="en-US" dirty="0" smtClean="0"/>
              <a:t>A put option is nonnegative, declining, and convex. The nonnegative aspect adds to wealth and makes the agent less risk averse i.e. translation effect, it is convex from the convexity effect, and it has a negative slope so its addition to payoff will lower the magnification effect</a:t>
            </a:r>
          </a:p>
          <a:p>
            <a:endParaRPr lang="en-US" dirty="0" smtClean="0"/>
          </a:p>
          <a:p>
            <a:endParaRPr lang="en-US" dirty="0"/>
          </a:p>
        </p:txBody>
      </p:sp>
    </p:spTree>
    <p:extLst>
      <p:ext uri="{BB962C8B-B14F-4D97-AF65-F5344CB8AC3E}">
        <p14:creationId xmlns:p14="http://schemas.microsoft.com/office/powerpoint/2010/main" val="388898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IV</a:t>
            </a:r>
            <a:endParaRPr lang="en-US" dirty="0"/>
          </a:p>
        </p:txBody>
      </p:sp>
      <p:sp>
        <p:nvSpPr>
          <p:cNvPr id="3" name="Content Placeholder 2"/>
          <p:cNvSpPr>
            <a:spLocks noGrp="1"/>
          </p:cNvSpPr>
          <p:nvPr>
            <p:ph idx="1"/>
          </p:nvPr>
        </p:nvSpPr>
        <p:spPr/>
        <p:txBody>
          <a:bodyPr/>
          <a:lstStyle/>
          <a:p>
            <a:r>
              <a:rPr lang="en-US" dirty="0" smtClean="0"/>
              <a:t>Adding call options to the payoff has a positive convexity effect, positive translation effect, and negative magnification effect</a:t>
            </a:r>
          </a:p>
          <a:p>
            <a:r>
              <a:rPr lang="en-US" dirty="0" smtClean="0"/>
              <a:t>Put simply, when the put option is ITM the agent will see even money gambles as less risky, but with call options the gambles appear riskier and lower the agent’s incentive to accept them</a:t>
            </a:r>
          </a:p>
          <a:p>
            <a:r>
              <a:rPr lang="en-US" dirty="0" smtClean="0"/>
              <a:t>Carpenter (2000) if a portfolio manager has a DARA or a CARA utility function and receives call options as compensation, the manager seeks to reduce the volatility of the managed portfolio if the number of call options was increased</a:t>
            </a:r>
            <a:endParaRPr lang="en-US" dirty="0"/>
          </a:p>
        </p:txBody>
      </p:sp>
    </p:spTree>
    <p:extLst>
      <p:ext uri="{BB962C8B-B14F-4D97-AF65-F5344CB8AC3E}">
        <p14:creationId xmlns:p14="http://schemas.microsoft.com/office/powerpoint/2010/main" val="667408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“The </a:t>
            </a:r>
            <a:r>
              <a:rPr lang="en-US" dirty="0"/>
              <a:t>common folklore that giving options to agents will make them more willing to take risks is false. In fact, no incentive schedule will make all expected utility maximizers more or less risk averse. This paper finds simple, intuitive, necessary and sufficient conditions under which incentive schedules make agents more or less risk averse. The paper uses these to examine the incentive effects of some common structures such as puts and calls, and it briefly explores the duality between a fee schedule that makes an agent more or less risk averse, and gambles that increase or decrease risk</a:t>
            </a:r>
            <a:r>
              <a:rPr lang="en-US" dirty="0" smtClean="0"/>
              <a:t>.”</a:t>
            </a:r>
            <a:endParaRPr lang="en-US" dirty="0"/>
          </a:p>
        </p:txBody>
      </p:sp>
    </p:spTree>
    <p:extLst>
      <p:ext uri="{BB962C8B-B14F-4D97-AF65-F5344CB8AC3E}">
        <p14:creationId xmlns:p14="http://schemas.microsoft.com/office/powerpoint/2010/main" val="883745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IV</a:t>
            </a:r>
            <a:endParaRPr lang="en-US" dirty="0"/>
          </a:p>
        </p:txBody>
      </p:sp>
      <p:sp>
        <p:nvSpPr>
          <p:cNvPr id="3" name="Content Placeholder 2"/>
          <p:cNvSpPr>
            <a:spLocks noGrp="1"/>
          </p:cNvSpPr>
          <p:nvPr>
            <p:ph idx="1"/>
          </p:nvPr>
        </p:nvSpPr>
        <p:spPr/>
        <p:txBody>
          <a:bodyPr/>
          <a:lstStyle/>
          <a:p>
            <a:r>
              <a:rPr lang="en-US" dirty="0" smtClean="0"/>
              <a:t>This suggests that the utility function had been concavified by the addition of call options</a:t>
            </a:r>
          </a:p>
          <a:p>
            <a:r>
              <a:rPr lang="en-US" dirty="0" smtClean="0"/>
              <a:t>From Corollary 4 we know that adding call options to a fee schedule will not concavify all DARA utility functions and we must overcome the local convexity effect</a:t>
            </a:r>
          </a:p>
          <a:p>
            <a:r>
              <a:rPr lang="en-US" dirty="0" smtClean="0"/>
              <a:t>For CARA functions there is no translation effect, so the magnification effect is larger than the convexity effect in this scenario</a:t>
            </a:r>
            <a:endParaRPr lang="en-US" dirty="0"/>
          </a:p>
        </p:txBody>
      </p:sp>
    </p:spTree>
    <p:extLst>
      <p:ext uri="{BB962C8B-B14F-4D97-AF65-F5344CB8AC3E}">
        <p14:creationId xmlns:p14="http://schemas.microsoft.com/office/powerpoint/2010/main" val="19394669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V</a:t>
            </a:r>
            <a:endParaRPr lang="en-US" dirty="0"/>
          </a:p>
        </p:txBody>
      </p:sp>
      <p:sp>
        <p:nvSpPr>
          <p:cNvPr id="3" name="Content Placeholder 2"/>
          <p:cNvSpPr>
            <a:spLocks noGrp="1"/>
          </p:cNvSpPr>
          <p:nvPr>
            <p:ph idx="1"/>
          </p:nvPr>
        </p:nvSpPr>
        <p:spPr/>
        <p:txBody>
          <a:bodyPr>
            <a:normAutofit/>
          </a:bodyPr>
          <a:lstStyle/>
          <a:p>
            <a:r>
              <a:rPr lang="en-US" dirty="0" smtClean="0"/>
              <a:t>Since a fee schedule that concavifies a utility function makes the agent more risk averse, but does NOT make the underlying payoff riskier</a:t>
            </a:r>
          </a:p>
          <a:p>
            <a:r>
              <a:rPr lang="en-US" dirty="0" smtClean="0"/>
              <a:t>Executives that have a cap on their option compensation, do NOT have the same incentives as executives at riskier firms with no cap</a:t>
            </a:r>
          </a:p>
          <a:p>
            <a:r>
              <a:rPr lang="en-US" dirty="0" smtClean="0"/>
              <a:t>A random variable is riskier than another if and only if it is weakly inferior for all monotone, concave utility functions i.e. E[U(y)] &lt;= </a:t>
            </a:r>
            <a:r>
              <a:rPr lang="en-US" dirty="0" smtClean="0"/>
              <a:t>E[U(x)] </a:t>
            </a:r>
            <a:endParaRPr lang="en-US" dirty="0" smtClean="0"/>
          </a:p>
          <a:p>
            <a:r>
              <a:rPr lang="en-US" dirty="0" smtClean="0"/>
              <a:t>If a function existed then, by duality, it would make any agent more risk averse. Corollary 2 showed that no such schedule exists</a:t>
            </a:r>
            <a:endParaRPr lang="en-US" dirty="0"/>
          </a:p>
        </p:txBody>
      </p:sp>
    </p:spTree>
    <p:extLst>
      <p:ext uri="{BB962C8B-B14F-4D97-AF65-F5344CB8AC3E}">
        <p14:creationId xmlns:p14="http://schemas.microsoft.com/office/powerpoint/2010/main" val="77622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V</a:t>
            </a:r>
            <a:endParaRPr lang="en-US" dirty="0"/>
          </a:p>
        </p:txBody>
      </p:sp>
      <p:sp>
        <p:nvSpPr>
          <p:cNvPr id="3" name="Content Placeholder 2"/>
          <p:cNvSpPr>
            <a:spLocks noGrp="1"/>
          </p:cNvSpPr>
          <p:nvPr>
            <p:ph idx="1"/>
          </p:nvPr>
        </p:nvSpPr>
        <p:spPr/>
        <p:txBody>
          <a:bodyPr/>
          <a:lstStyle/>
          <a:p>
            <a:r>
              <a:rPr lang="en-US" dirty="0" smtClean="0"/>
              <a:t>Definition 4: A random payoff y is said to be S-riskier by c (a constant) than a payoff x if and only if x is rejected for some U in S, and, whenever x is rejected by U in S, U prefers c to y, that is E[U(x)] &lt;= U(0) =&gt; E[U(y)] &lt;= U</a:t>
            </a:r>
            <a:r>
              <a:rPr lang="de-DE" dirty="0" smtClean="0"/>
              <a:t>(c)</a:t>
            </a:r>
          </a:p>
          <a:p>
            <a:r>
              <a:rPr lang="de-DE" dirty="0" smtClean="0"/>
              <a:t>Definition 5: A </a:t>
            </a:r>
            <a:r>
              <a:rPr lang="de-DE" dirty="0" err="1" smtClean="0"/>
              <a:t>function</a:t>
            </a:r>
            <a:r>
              <a:rPr lang="de-DE" dirty="0" smtClean="0"/>
              <a:t> f </a:t>
            </a:r>
            <a:r>
              <a:rPr lang="de-DE" dirty="0" err="1" smtClean="0"/>
              <a:t>is</a:t>
            </a:r>
            <a:r>
              <a:rPr lang="de-DE" dirty="0" smtClean="0"/>
              <a:t> a </a:t>
            </a:r>
            <a:r>
              <a:rPr lang="de-DE" dirty="0" err="1" smtClean="0"/>
              <a:t>risk-inducing</a:t>
            </a:r>
            <a:r>
              <a:rPr lang="de-DE" dirty="0" smtClean="0"/>
              <a:t> </a:t>
            </a:r>
            <a:r>
              <a:rPr lang="de-DE" dirty="0" err="1" smtClean="0"/>
              <a:t>transform</a:t>
            </a:r>
            <a:r>
              <a:rPr lang="de-DE" dirty="0" smtClean="0"/>
              <a:t> </a:t>
            </a:r>
            <a:r>
              <a:rPr lang="de-DE" dirty="0" err="1" smtClean="0"/>
              <a:t>if</a:t>
            </a:r>
            <a:r>
              <a:rPr lang="de-DE" dirty="0" smtClean="0"/>
              <a:t> </a:t>
            </a:r>
            <a:r>
              <a:rPr lang="de-DE" dirty="0" err="1" smtClean="0"/>
              <a:t>for</a:t>
            </a:r>
            <a:r>
              <a:rPr lang="de-DE" dirty="0" smtClean="0"/>
              <a:t> </a:t>
            </a:r>
            <a:r>
              <a:rPr lang="de-DE" dirty="0" err="1" smtClean="0"/>
              <a:t>any</a:t>
            </a:r>
            <a:r>
              <a:rPr lang="de-DE" dirty="0" smtClean="0"/>
              <a:t> </a:t>
            </a:r>
            <a:r>
              <a:rPr lang="de-DE" dirty="0" err="1" smtClean="0"/>
              <a:t>random</a:t>
            </a:r>
            <a:r>
              <a:rPr lang="de-DE" dirty="0" smtClean="0"/>
              <a:t> x, f(x) </a:t>
            </a:r>
            <a:r>
              <a:rPr lang="de-DE" dirty="0" err="1" smtClean="0"/>
              <a:t>is</a:t>
            </a:r>
            <a:r>
              <a:rPr lang="de-DE" dirty="0" smtClean="0"/>
              <a:t> S riskier </a:t>
            </a:r>
            <a:r>
              <a:rPr lang="de-DE" dirty="0" err="1" smtClean="0"/>
              <a:t>by</a:t>
            </a:r>
            <a:r>
              <a:rPr lang="de-DE" dirty="0" smtClean="0"/>
              <a:t> f(0) </a:t>
            </a:r>
            <a:r>
              <a:rPr lang="de-DE" dirty="0" err="1" smtClean="0"/>
              <a:t>than</a:t>
            </a:r>
            <a:r>
              <a:rPr lang="de-DE" dirty="0" smtClean="0"/>
              <a:t> x</a:t>
            </a:r>
          </a:p>
          <a:p>
            <a:r>
              <a:rPr lang="de-DE" dirty="0" smtClean="0"/>
              <a:t>Theorem 4: A </a:t>
            </a:r>
            <a:r>
              <a:rPr lang="de-DE" dirty="0" err="1" smtClean="0"/>
              <a:t>function</a:t>
            </a:r>
            <a:r>
              <a:rPr lang="de-DE" dirty="0" smtClean="0"/>
              <a:t> f </a:t>
            </a:r>
            <a:r>
              <a:rPr lang="de-DE" dirty="0" err="1" smtClean="0"/>
              <a:t>is</a:t>
            </a:r>
            <a:r>
              <a:rPr lang="de-DE" dirty="0" smtClean="0"/>
              <a:t> an S </a:t>
            </a:r>
            <a:r>
              <a:rPr lang="de-DE" dirty="0" err="1" smtClean="0"/>
              <a:t>risk-inducing</a:t>
            </a:r>
            <a:r>
              <a:rPr lang="de-DE" dirty="0" smtClean="0"/>
              <a:t> </a:t>
            </a:r>
            <a:r>
              <a:rPr lang="de-DE" dirty="0" err="1" smtClean="0"/>
              <a:t>transform</a:t>
            </a:r>
            <a:r>
              <a:rPr lang="de-DE" dirty="0" smtClean="0"/>
              <a:t> </a:t>
            </a:r>
            <a:r>
              <a:rPr lang="de-DE" dirty="0" err="1" smtClean="0"/>
              <a:t>if</a:t>
            </a:r>
            <a:r>
              <a:rPr lang="de-DE" dirty="0" smtClean="0"/>
              <a:t> </a:t>
            </a:r>
            <a:r>
              <a:rPr lang="de-DE" dirty="0" err="1" smtClean="0"/>
              <a:t>and</a:t>
            </a:r>
            <a:r>
              <a:rPr lang="de-DE" dirty="0" smtClean="0"/>
              <a:t> </a:t>
            </a:r>
            <a:r>
              <a:rPr lang="de-DE" dirty="0" err="1" smtClean="0"/>
              <a:t>only</a:t>
            </a:r>
            <a:r>
              <a:rPr lang="de-DE" dirty="0" smtClean="0"/>
              <a:t> </a:t>
            </a:r>
            <a:r>
              <a:rPr lang="de-DE" dirty="0" err="1" smtClean="0"/>
              <a:t>if</a:t>
            </a:r>
            <a:r>
              <a:rPr lang="de-DE" dirty="0" smtClean="0"/>
              <a:t> </a:t>
            </a:r>
            <a:r>
              <a:rPr lang="de-DE" dirty="0" err="1" smtClean="0"/>
              <a:t>it</a:t>
            </a:r>
            <a:r>
              <a:rPr lang="de-DE" dirty="0" smtClean="0"/>
              <a:t> </a:t>
            </a:r>
            <a:r>
              <a:rPr lang="de-DE" dirty="0" err="1" smtClean="0"/>
              <a:t>concavifies</a:t>
            </a:r>
            <a:r>
              <a:rPr lang="de-DE" dirty="0" smtClean="0"/>
              <a:t> U in S</a:t>
            </a:r>
          </a:p>
          <a:p>
            <a:r>
              <a:rPr lang="de-DE" dirty="0" smtClean="0"/>
              <a:t>See </a:t>
            </a:r>
            <a:r>
              <a:rPr lang="de-DE" dirty="0" err="1" smtClean="0"/>
              <a:t>page</a:t>
            </a:r>
            <a:r>
              <a:rPr lang="de-DE" dirty="0" smtClean="0"/>
              <a:t> 16 </a:t>
            </a:r>
            <a:r>
              <a:rPr lang="de-DE" dirty="0" err="1" smtClean="0"/>
              <a:t>for</a:t>
            </a:r>
            <a:r>
              <a:rPr lang="de-DE" dirty="0" smtClean="0"/>
              <a:t> </a:t>
            </a:r>
            <a:r>
              <a:rPr lang="de-DE" dirty="0" err="1" smtClean="0"/>
              <a:t>example</a:t>
            </a:r>
            <a:r>
              <a:rPr lang="de-DE" dirty="0" smtClean="0"/>
              <a:t> </a:t>
            </a:r>
            <a:r>
              <a:rPr lang="de-DE" dirty="0" err="1" smtClean="0"/>
              <a:t>and</a:t>
            </a:r>
            <a:r>
              <a:rPr lang="de-DE" dirty="0" smtClean="0"/>
              <a:t> </a:t>
            </a:r>
            <a:r>
              <a:rPr lang="de-DE" dirty="0" err="1" smtClean="0"/>
              <a:t>proof</a:t>
            </a:r>
            <a:r>
              <a:rPr lang="de-DE" dirty="0" smtClean="0"/>
              <a:t> </a:t>
            </a:r>
            <a:endParaRPr lang="en-US" dirty="0"/>
          </a:p>
        </p:txBody>
      </p:sp>
    </p:spTree>
    <p:extLst>
      <p:ext uri="{BB962C8B-B14F-4D97-AF65-F5344CB8AC3E}">
        <p14:creationId xmlns:p14="http://schemas.microsoft.com/office/powerpoint/2010/main" val="1068066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V</a:t>
            </a:r>
            <a:endParaRPr lang="en-US" dirty="0"/>
          </a:p>
        </p:txBody>
      </p:sp>
      <p:sp>
        <p:nvSpPr>
          <p:cNvPr id="3" name="Content Placeholder 2"/>
          <p:cNvSpPr>
            <a:spLocks noGrp="1"/>
          </p:cNvSpPr>
          <p:nvPr>
            <p:ph idx="1"/>
          </p:nvPr>
        </p:nvSpPr>
        <p:spPr/>
        <p:txBody>
          <a:bodyPr/>
          <a:lstStyle/>
          <a:p>
            <a:r>
              <a:rPr lang="en-US" dirty="0" smtClean="0"/>
              <a:t>Theorem 5: The compensation schedule, f, is DARA risk inducing if and only if f is concave, f &lt;= x, and f’ &gt;= 1, and it is IARA risk inducing if and only if f is concave, f &gt;= x, and f’ &gt;= 1</a:t>
            </a:r>
            <a:endParaRPr lang="en-US" dirty="0"/>
          </a:p>
        </p:txBody>
      </p:sp>
    </p:spTree>
    <p:extLst>
      <p:ext uri="{BB962C8B-B14F-4D97-AF65-F5344CB8AC3E}">
        <p14:creationId xmlns:p14="http://schemas.microsoft.com/office/powerpoint/2010/main" val="21026602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There is not sufficient evidence of the classic idea that a convex fee schedule makes an agent less risk averse and that a concave one induces greater </a:t>
            </a:r>
            <a:r>
              <a:rPr lang="en-US" smtClean="0"/>
              <a:t>risk aversion</a:t>
            </a:r>
            <a:endParaRPr lang="en-US" dirty="0" smtClean="0"/>
          </a:p>
          <a:p>
            <a:r>
              <a:rPr lang="en-US" dirty="0" smtClean="0"/>
              <a:t>They are necessary conditions for the result to hold for utility functions, but not sufficient</a:t>
            </a:r>
          </a:p>
          <a:p>
            <a:r>
              <a:rPr lang="en-US" dirty="0" smtClean="0"/>
              <a:t>The impact of the fee schedule on the agent’s attitudes towards risk depends not only on the convexity, but also on how it translates the domain of the utility function to a more or less risk averse portions and to the extent to which it magnifies or contracts any gamble at the margin</a:t>
            </a:r>
            <a:endParaRPr lang="en-US" dirty="0"/>
          </a:p>
        </p:txBody>
      </p:sp>
    </p:spTree>
    <p:extLst>
      <p:ext uri="{BB962C8B-B14F-4D97-AF65-F5344CB8AC3E}">
        <p14:creationId xmlns:p14="http://schemas.microsoft.com/office/powerpoint/2010/main" val="528989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People often argue that call options make executives more willing to take risk, but this depends on the wealth effect of the option</a:t>
            </a:r>
          </a:p>
          <a:p>
            <a:r>
              <a:rPr lang="en-US" dirty="0" smtClean="0"/>
              <a:t>Increasing the wealth of the executive may move them into a more or less-risk averse portions of the utility function</a:t>
            </a:r>
          </a:p>
          <a:p>
            <a:r>
              <a:rPr lang="en-US" dirty="0" smtClean="0"/>
              <a:t>Options can have a magnification effect that could lead to more risk aversion</a:t>
            </a:r>
            <a:endParaRPr lang="en-US" dirty="0"/>
          </a:p>
        </p:txBody>
      </p:sp>
    </p:spTree>
    <p:extLst>
      <p:ext uri="{BB962C8B-B14F-4D97-AF65-F5344CB8AC3E}">
        <p14:creationId xmlns:p14="http://schemas.microsoft.com/office/powerpoint/2010/main" val="840809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Opinion</a:t>
            </a:r>
            <a:endParaRPr lang="en-US" dirty="0"/>
          </a:p>
        </p:txBody>
      </p:sp>
      <p:sp>
        <p:nvSpPr>
          <p:cNvPr id="3" name="Content Placeholder 2"/>
          <p:cNvSpPr>
            <a:spLocks noGrp="1"/>
          </p:cNvSpPr>
          <p:nvPr>
            <p:ph idx="1"/>
          </p:nvPr>
        </p:nvSpPr>
        <p:spPr/>
        <p:txBody>
          <a:bodyPr/>
          <a:lstStyle/>
          <a:p>
            <a:r>
              <a:rPr lang="en-US" dirty="0" smtClean="0"/>
              <a:t>An early footnote in the paper for Figure 1 states that they assume the individual is not allowed to make use of a market for fair gambles or a complete market to concavify the utility function</a:t>
            </a:r>
          </a:p>
          <a:p>
            <a:r>
              <a:rPr lang="en-US" dirty="0" smtClean="0"/>
              <a:t>I would argue the executive would in fact have access to a complete market because the options are grants (i.e. there is no transaction cost for the agent) and she has access to insider and public information eliminating asymmetry</a:t>
            </a:r>
          </a:p>
          <a:p>
            <a:r>
              <a:rPr lang="en-US" dirty="0" smtClean="0"/>
              <a:t>This would create a complete market and thus complicate the model</a:t>
            </a:r>
            <a:endParaRPr lang="en-US" dirty="0"/>
          </a:p>
        </p:txBody>
      </p:sp>
    </p:spTree>
    <p:extLst>
      <p:ext uri="{BB962C8B-B14F-4D97-AF65-F5344CB8AC3E}">
        <p14:creationId xmlns:p14="http://schemas.microsoft.com/office/powerpoint/2010/main" val="18003342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Opinion</a:t>
            </a:r>
            <a:endParaRPr lang="en-US" dirty="0"/>
          </a:p>
        </p:txBody>
      </p:sp>
      <p:sp>
        <p:nvSpPr>
          <p:cNvPr id="3" name="Content Placeholder 2"/>
          <p:cNvSpPr>
            <a:spLocks noGrp="1"/>
          </p:cNvSpPr>
          <p:nvPr>
            <p:ph idx="1"/>
          </p:nvPr>
        </p:nvSpPr>
        <p:spPr/>
        <p:txBody>
          <a:bodyPr/>
          <a:lstStyle/>
          <a:p>
            <a:r>
              <a:rPr lang="en-US" dirty="0" smtClean="0"/>
              <a:t>I agree with their assertions about adding a put option or collar to the mix</a:t>
            </a:r>
          </a:p>
          <a:p>
            <a:r>
              <a:rPr lang="en-US" dirty="0" smtClean="0"/>
              <a:t>Call options seem to do less to encourage risk taking and more to encourage stability, while put options would allow the agent to gain from the upside while protecting against the downside if she fails</a:t>
            </a:r>
            <a:endParaRPr lang="en-US" dirty="0"/>
          </a:p>
        </p:txBody>
      </p:sp>
    </p:spTree>
    <p:extLst>
      <p:ext uri="{BB962C8B-B14F-4D97-AF65-F5344CB8AC3E}">
        <p14:creationId xmlns:p14="http://schemas.microsoft.com/office/powerpoint/2010/main" val="1600174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Paper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Section I: Examine two scenarios’ impact on risk aversion</a:t>
            </a:r>
            <a:r>
              <a:rPr lang="en-US" dirty="0"/>
              <a:t>,</a:t>
            </a:r>
            <a:r>
              <a:rPr lang="en-US" dirty="0" smtClean="0"/>
              <a:t> when the fee schedule is a call option and when it is equivalent to a bond position with a short put option.</a:t>
            </a:r>
          </a:p>
          <a:p>
            <a:r>
              <a:rPr lang="en-US" dirty="0" smtClean="0"/>
              <a:t>Section II: General theory for necessary and sufficient conditions in making an agent more or less risk averse.</a:t>
            </a:r>
          </a:p>
          <a:p>
            <a:r>
              <a:rPr lang="en-US" dirty="0" smtClean="0"/>
              <a:t>Section III: How to modify a fee schedule to make an individual less risk averse.</a:t>
            </a:r>
          </a:p>
          <a:p>
            <a:r>
              <a:rPr lang="en-US" dirty="0" smtClean="0"/>
              <a:t>Section IV: Break down the fee schedule into three separate pieces: the convexity effect, the translation effect, and the magnification effect</a:t>
            </a:r>
          </a:p>
          <a:p>
            <a:r>
              <a:rPr lang="en-US" dirty="0" smtClean="0"/>
              <a:t>Section V: explores the duality between a fee schedule that concavifies a utility function and a schedule that makes the underlying payoff riskier</a:t>
            </a:r>
            <a:endParaRPr lang="en-US" dirty="0"/>
          </a:p>
        </p:txBody>
      </p:sp>
    </p:spTree>
    <p:extLst>
      <p:ext uri="{BB962C8B-B14F-4D97-AF65-F5344CB8AC3E}">
        <p14:creationId xmlns:p14="http://schemas.microsoft.com/office/powerpoint/2010/main" val="568122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Overview</a:t>
            </a:r>
          </a:p>
        </p:txBody>
      </p:sp>
      <p:sp>
        <p:nvSpPr>
          <p:cNvPr id="3" name="Content Placeholder 2"/>
          <p:cNvSpPr>
            <a:spLocks noGrp="1"/>
          </p:cNvSpPr>
          <p:nvPr>
            <p:ph idx="1"/>
          </p:nvPr>
        </p:nvSpPr>
        <p:spPr/>
        <p:txBody>
          <a:bodyPr>
            <a:normAutofit/>
          </a:bodyPr>
          <a:lstStyle/>
          <a:p>
            <a:r>
              <a:rPr lang="en-US" sz="2000" dirty="0" smtClean="0">
                <a:latin typeface="Arial" charset="0"/>
                <a:ea typeface="Arial" charset="0"/>
                <a:cs typeface="Arial" charset="0"/>
              </a:rPr>
              <a:t>Executive pay increases have far outpaced </a:t>
            </a:r>
            <a:r>
              <a:rPr lang="en-US" sz="2000" dirty="0">
                <a:latin typeface="Arial" charset="0"/>
                <a:ea typeface="Arial" charset="0"/>
                <a:cs typeface="Arial" charset="0"/>
              </a:rPr>
              <a:t>corporate profits, economic growth and the average compensation of all workers</a:t>
            </a:r>
            <a:endParaRPr lang="en-US" sz="2000" dirty="0" smtClean="0">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8084" y="3008027"/>
            <a:ext cx="4835832" cy="2911761"/>
          </a:xfrm>
          <a:prstGeom prst="rect">
            <a:avLst/>
          </a:prstGeom>
        </p:spPr>
      </p:pic>
      <p:sp>
        <p:nvSpPr>
          <p:cNvPr id="5" name="Footer Placeholder 4"/>
          <p:cNvSpPr>
            <a:spLocks noGrp="1"/>
          </p:cNvSpPr>
          <p:nvPr>
            <p:ph type="ftr" sz="quarter" idx="11"/>
          </p:nvPr>
        </p:nvSpPr>
        <p:spPr>
          <a:xfrm>
            <a:off x="838200" y="6311900"/>
            <a:ext cx="4114800" cy="365125"/>
          </a:xfrm>
        </p:spPr>
        <p:txBody>
          <a:bodyPr/>
          <a:lstStyle/>
          <a:p>
            <a:r>
              <a:rPr lang="en-US" dirty="0" smtClean="0">
                <a:latin typeface="Arial" charset="0"/>
                <a:ea typeface="Arial" charset="0"/>
                <a:cs typeface="Arial" charset="0"/>
              </a:rPr>
              <a:t>Source: Economic Policy Institute, 2011</a:t>
            </a:r>
            <a:endParaRPr lang="en-US" dirty="0">
              <a:latin typeface="Arial" charset="0"/>
              <a:ea typeface="Arial" charset="0"/>
              <a:cs typeface="Arial" charset="0"/>
            </a:endParaRPr>
          </a:p>
        </p:txBody>
      </p:sp>
    </p:spTree>
    <p:extLst>
      <p:ext uri="{BB962C8B-B14F-4D97-AF65-F5344CB8AC3E}">
        <p14:creationId xmlns:p14="http://schemas.microsoft.com/office/powerpoint/2010/main" val="154275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rial" charset="0"/>
                <a:ea typeface="Arial" charset="0"/>
                <a:cs typeface="Arial" charset="0"/>
              </a:rPr>
              <a:t>Overview</a:t>
            </a:r>
          </a:p>
        </p:txBody>
      </p:sp>
      <p:sp>
        <p:nvSpPr>
          <p:cNvPr id="3" name="Content Placeholder 2"/>
          <p:cNvSpPr>
            <a:spLocks noGrp="1"/>
          </p:cNvSpPr>
          <p:nvPr>
            <p:ph idx="1"/>
          </p:nvPr>
        </p:nvSpPr>
        <p:spPr/>
        <p:txBody>
          <a:bodyPr>
            <a:normAutofit/>
          </a:bodyPr>
          <a:lstStyle/>
          <a:p>
            <a:r>
              <a:rPr lang="en-US" sz="2000" dirty="0">
                <a:latin typeface="Arial" charset="0"/>
                <a:ea typeface="Arial" charset="0"/>
                <a:cs typeface="Arial" charset="0"/>
              </a:rPr>
              <a:t>Between 1980 and 2004, Executive pay rose 8.5% per year while corporate profits grew 2.9%, and per </a:t>
            </a:r>
            <a:r>
              <a:rPr lang="en-US" sz="2000" dirty="0" smtClean="0">
                <a:latin typeface="Arial" charset="0"/>
                <a:ea typeface="Arial" charset="0"/>
                <a:cs typeface="Arial" charset="0"/>
              </a:rPr>
              <a:t>capita </a:t>
            </a:r>
            <a:r>
              <a:rPr lang="en-US" sz="2000" dirty="0">
                <a:latin typeface="Arial" charset="0"/>
                <a:ea typeface="Arial" charset="0"/>
                <a:cs typeface="Arial" charset="0"/>
              </a:rPr>
              <a:t>income grew 3.1</a:t>
            </a:r>
            <a:r>
              <a:rPr lang="en-US" sz="2000" dirty="0" smtClean="0">
                <a:latin typeface="Arial" charset="0"/>
                <a:ea typeface="Arial" charset="0"/>
                <a:cs typeface="Arial" charset="0"/>
              </a:rPr>
              <a:t>%</a:t>
            </a:r>
          </a:p>
          <a:p>
            <a:r>
              <a:rPr lang="en-US" sz="2000" dirty="0" smtClean="0">
                <a:latin typeface="Arial" charset="0"/>
                <a:ea typeface="Arial" charset="0"/>
                <a:cs typeface="Arial" charset="0"/>
              </a:rPr>
              <a:t>By 2006 CEOs made 400x more than their average workers</a:t>
            </a:r>
          </a:p>
          <a:p>
            <a:pPr lvl="1"/>
            <a:r>
              <a:rPr lang="en-US" sz="2000" dirty="0">
                <a:latin typeface="Arial" charset="0"/>
                <a:ea typeface="Arial" charset="0"/>
                <a:cs typeface="Arial" charset="0"/>
              </a:rPr>
              <a:t>In 1965 CEOs made 20x more than their average </a:t>
            </a:r>
            <a:r>
              <a:rPr lang="en-US" sz="2000" dirty="0" smtClean="0">
                <a:latin typeface="Arial" charset="0"/>
                <a:ea typeface="Arial" charset="0"/>
                <a:cs typeface="Arial" charset="0"/>
              </a:rPr>
              <a:t>workers</a:t>
            </a:r>
          </a:p>
          <a:p>
            <a:r>
              <a:rPr lang="en-US" sz="2000" dirty="0" smtClean="0">
                <a:latin typeface="Arial" charset="0"/>
                <a:ea typeface="Arial" charset="0"/>
                <a:cs typeface="Arial" charset="0"/>
              </a:rPr>
              <a:t>10.3% of corporate income was used to compensate CEOs in 2003</a:t>
            </a:r>
          </a:p>
          <a:p>
            <a:r>
              <a:rPr lang="en-US" sz="2000" dirty="0" smtClean="0">
                <a:latin typeface="Arial" charset="0"/>
                <a:ea typeface="Arial" charset="0"/>
                <a:cs typeface="Arial" charset="0"/>
              </a:rPr>
              <a:t>Compare this to 4.8% in 1995</a:t>
            </a:r>
          </a:p>
          <a:p>
            <a:r>
              <a:rPr lang="en-US" sz="2000" dirty="0" smtClean="0">
                <a:latin typeface="Arial" charset="0"/>
                <a:ea typeface="Arial" charset="0"/>
                <a:cs typeface="Arial" charset="0"/>
              </a:rPr>
              <a:t>Half of a trillion dollars given to top five earning executives at each of the 1500 largest companies in the US from 1994-2004</a:t>
            </a:r>
          </a:p>
          <a:p>
            <a:r>
              <a:rPr lang="en-US" sz="2000" dirty="0" smtClean="0">
                <a:latin typeface="Arial" charset="0"/>
                <a:ea typeface="Arial" charset="0"/>
                <a:cs typeface="Arial" charset="0"/>
              </a:rPr>
              <a:t>S&amp;P 500 CEOS average pay was $9.6m in 2011</a:t>
            </a:r>
          </a:p>
          <a:p>
            <a:endParaRPr lang="en-US" sz="2000" dirty="0">
              <a:latin typeface="Arial" charset="0"/>
              <a:ea typeface="Arial" charset="0"/>
              <a:cs typeface="Arial" charset="0"/>
            </a:endParaRPr>
          </a:p>
          <a:p>
            <a:endParaRPr lang="en-US" sz="2000" dirty="0">
              <a:latin typeface="Arial" charset="0"/>
              <a:ea typeface="Arial" charset="0"/>
              <a:cs typeface="Arial" charset="0"/>
            </a:endParaRPr>
          </a:p>
        </p:txBody>
      </p:sp>
    </p:spTree>
    <p:extLst>
      <p:ext uri="{BB962C8B-B14F-4D97-AF65-F5344CB8AC3E}">
        <p14:creationId xmlns:p14="http://schemas.microsoft.com/office/powerpoint/2010/main" val="1273560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 Option Fee Schedule</a:t>
            </a:r>
            <a:endParaRPr lang="en-US" dirty="0"/>
          </a:p>
        </p:txBody>
      </p:sp>
      <p:sp>
        <p:nvSpPr>
          <p:cNvPr id="3" name="Content Placeholder 2"/>
          <p:cNvSpPr>
            <a:spLocks noGrp="1"/>
          </p:cNvSpPr>
          <p:nvPr>
            <p:ph idx="1"/>
          </p:nvPr>
        </p:nvSpPr>
        <p:spPr/>
        <p:txBody>
          <a:bodyPr/>
          <a:lstStyle/>
          <a:p>
            <a:r>
              <a:rPr lang="en-US" dirty="0" smtClean="0"/>
              <a:t>Consider an executive pay package consisting of a fee and stock options (not fungible and must be held to maturity).</a:t>
            </a:r>
          </a:p>
          <a:p>
            <a:r>
              <a:rPr lang="en-US" dirty="0" smtClean="0"/>
              <a:t>Options are advantageous over stock for tax purposes, and since they must be held to maturity, the executive cannot simply sell them after increasing the volatility of the underlying (higher volatility means a more valuable option).</a:t>
            </a:r>
          </a:p>
          <a:p>
            <a:r>
              <a:rPr lang="en-US" dirty="0" smtClean="0"/>
              <a:t>If a convex fee schedule makes agents less risk averse it should hold under: </a:t>
            </a:r>
          </a:p>
          <a:p>
            <a:pPr lvl="1"/>
            <a:r>
              <a:rPr lang="en-US" dirty="0" smtClean="0"/>
              <a:t>X is total number of shares, a is total exercise price of options</a:t>
            </a:r>
          </a:p>
          <a:p>
            <a:pPr lvl="1"/>
            <a:r>
              <a:rPr lang="en-US" dirty="0" smtClean="0"/>
              <a:t>F(x) = max{x </a:t>
            </a:r>
            <a:r>
              <a:rPr lang="mr-IN" dirty="0" smtClean="0"/>
              <a:t>–</a:t>
            </a:r>
            <a:r>
              <a:rPr lang="en-US" dirty="0" smtClean="0"/>
              <a:t> a, 0}</a:t>
            </a:r>
          </a:p>
          <a:p>
            <a:endParaRPr lang="en-US" dirty="0" smtClean="0"/>
          </a:p>
          <a:p>
            <a:endParaRPr lang="en-US" dirty="0"/>
          </a:p>
        </p:txBody>
      </p:sp>
    </p:spTree>
    <p:extLst>
      <p:ext uri="{BB962C8B-B14F-4D97-AF65-F5344CB8AC3E}">
        <p14:creationId xmlns:p14="http://schemas.microsoft.com/office/powerpoint/2010/main" val="1810206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 Option Fee Schedule</a:t>
            </a:r>
            <a:endParaRPr lang="en-US" dirty="0"/>
          </a:p>
        </p:txBody>
      </p:sp>
      <p:sp>
        <p:nvSpPr>
          <p:cNvPr id="3" name="Content Placeholder 2"/>
          <p:cNvSpPr>
            <a:spLocks noGrp="1"/>
          </p:cNvSpPr>
          <p:nvPr>
            <p:ph idx="1"/>
          </p:nvPr>
        </p:nvSpPr>
        <p:spPr/>
        <p:txBody>
          <a:bodyPr/>
          <a:lstStyle/>
          <a:p>
            <a:r>
              <a:rPr lang="en-US" dirty="0" smtClean="0"/>
              <a:t>If the agent’s utility function is monotone and concave, it is given by:    U(f(x)) = U(max{x </a:t>
            </a:r>
            <a:r>
              <a:rPr lang="mr-IN" dirty="0" smtClean="0"/>
              <a:t>–</a:t>
            </a:r>
            <a:r>
              <a:rPr lang="en-US" dirty="0" smtClean="0"/>
              <a:t> a, 0}) = U(x </a:t>
            </a:r>
            <a:r>
              <a:rPr lang="mr-IN" dirty="0" smtClean="0"/>
              <a:t>–</a:t>
            </a:r>
            <a:r>
              <a:rPr lang="en-US" dirty="0" smtClean="0"/>
              <a:t> a), x &gt;= a, and = U(0), x &lt;= a</a:t>
            </a:r>
          </a:p>
          <a:p>
            <a:r>
              <a:rPr lang="en-US" dirty="0" smtClean="0"/>
              <a:t>What does this actually mean?</a:t>
            </a:r>
          </a:p>
          <a:p>
            <a:pPr lvl="1"/>
            <a:r>
              <a:rPr lang="en-US" dirty="0" smtClean="0"/>
              <a:t>For x &lt;= a the utility function is fixed at U(0)</a:t>
            </a:r>
          </a:p>
          <a:p>
            <a:pPr lvl="1"/>
            <a:r>
              <a:rPr lang="en-US" dirty="0" smtClean="0"/>
              <a:t>For x &gt;= a it rises as the original utility function</a:t>
            </a:r>
          </a:p>
          <a:p>
            <a:pPr lvl="1"/>
            <a:r>
              <a:rPr lang="en-US" dirty="0" smtClean="0"/>
              <a:t>For x &gt; a the result depends on whether U(x </a:t>
            </a:r>
            <a:r>
              <a:rPr lang="mr-IN" dirty="0" smtClean="0"/>
              <a:t>–</a:t>
            </a:r>
            <a:r>
              <a:rPr lang="en-US" dirty="0" smtClean="0"/>
              <a:t> a) is less risk averse than U(x), so it depends on whether x has increasing or decreasing risk aversion</a:t>
            </a:r>
          </a:p>
        </p:txBody>
      </p:sp>
    </p:spTree>
    <p:extLst>
      <p:ext uri="{BB962C8B-B14F-4D97-AF65-F5344CB8AC3E}">
        <p14:creationId xmlns:p14="http://schemas.microsoft.com/office/powerpoint/2010/main" val="1809338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a:t>
            </a:r>
            <a:endParaRPr lang="en-US" dirty="0"/>
          </a:p>
        </p:txBody>
      </p:sp>
      <p:sp>
        <p:nvSpPr>
          <p:cNvPr id="3" name="Content Placeholder 2"/>
          <p:cNvSpPr>
            <a:spLocks noGrp="1"/>
          </p:cNvSpPr>
          <p:nvPr>
            <p:ph idx="1"/>
          </p:nvPr>
        </p:nvSpPr>
        <p:spPr/>
        <p:txBody>
          <a:bodyPr/>
          <a:lstStyle/>
          <a:p>
            <a:r>
              <a:rPr lang="en-US" dirty="0" smtClean="0"/>
              <a:t>If a &gt; 0 and U has decreasing risk aversion, then U(x </a:t>
            </a:r>
            <a:r>
              <a:rPr lang="mr-IN" dirty="0" smtClean="0"/>
              <a:t>–</a:t>
            </a:r>
            <a:r>
              <a:rPr lang="en-US" dirty="0" smtClean="0"/>
              <a:t> a) will be more risk averse than U(x)</a:t>
            </a:r>
          </a:p>
          <a:p>
            <a:r>
              <a:rPr lang="en-US" dirty="0" smtClean="0"/>
              <a:t>That said, the value of a call option is an increasing function of the volatility of the underlying, but derived utility is not always less risk averse than U(x)</a:t>
            </a:r>
          </a:p>
          <a:p>
            <a:r>
              <a:rPr lang="en-US" dirty="0" smtClean="0"/>
              <a:t>This presents a paradox that can be resolved by two effects: the convexity effect and translation effect</a:t>
            </a:r>
          </a:p>
          <a:p>
            <a:pPr lvl="1"/>
            <a:r>
              <a:rPr lang="en-US" dirty="0" smtClean="0"/>
              <a:t>Convexity of call option schedule makes risky bets more desirable, but this also shifts the domain of an agent’s utility function</a:t>
            </a:r>
            <a:endParaRPr lang="en-US" dirty="0"/>
          </a:p>
        </p:txBody>
      </p:sp>
    </p:spTree>
    <p:extLst>
      <p:ext uri="{BB962C8B-B14F-4D97-AF65-F5344CB8AC3E}">
        <p14:creationId xmlns:p14="http://schemas.microsoft.com/office/powerpoint/2010/main" val="865180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21423</TotalTime>
  <Words>3430</Words>
  <Application>Microsoft Macintosh PowerPoint</Application>
  <PresentationFormat>Widescreen</PresentationFormat>
  <Paragraphs>169</Paragraphs>
  <Slides>37</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Calibri</vt:lpstr>
      <vt:lpstr>Calibri Light</vt:lpstr>
      <vt:lpstr>Mangal</vt:lpstr>
      <vt:lpstr>Arial</vt:lpstr>
      <vt:lpstr>Office Theme</vt:lpstr>
      <vt:lpstr>Compensation, Incentives, and the Duality of Risk Aversion and Riskiness by Stephen A. Ross </vt:lpstr>
      <vt:lpstr>Disclaimer</vt:lpstr>
      <vt:lpstr>Abstract</vt:lpstr>
      <vt:lpstr>Overview of Paper</vt:lpstr>
      <vt:lpstr>Overview</vt:lpstr>
      <vt:lpstr>Overview</vt:lpstr>
      <vt:lpstr>Section I: Option Fee Schedule</vt:lpstr>
      <vt:lpstr>Section I: Option Fee Schedule</vt:lpstr>
      <vt:lpstr>Section I</vt:lpstr>
      <vt:lpstr>Section I</vt:lpstr>
      <vt:lpstr>Section I</vt:lpstr>
      <vt:lpstr>Section I</vt:lpstr>
      <vt:lpstr>Section I: Option Fee Schedule</vt:lpstr>
      <vt:lpstr>Section II: General Theory</vt:lpstr>
      <vt:lpstr>Section II: General Theory</vt:lpstr>
      <vt:lpstr>Section II: General Theory</vt:lpstr>
      <vt:lpstr>Section II: General Theory</vt:lpstr>
      <vt:lpstr>Section II: General Theory</vt:lpstr>
      <vt:lpstr>Section III</vt:lpstr>
      <vt:lpstr>Section III</vt:lpstr>
      <vt:lpstr>Section III</vt:lpstr>
      <vt:lpstr>Section III</vt:lpstr>
      <vt:lpstr>Section III</vt:lpstr>
      <vt:lpstr>Section IV</vt:lpstr>
      <vt:lpstr>Section IV</vt:lpstr>
      <vt:lpstr>Section IV</vt:lpstr>
      <vt:lpstr>Section IV</vt:lpstr>
      <vt:lpstr>Section IV</vt:lpstr>
      <vt:lpstr>Section IV</vt:lpstr>
      <vt:lpstr>Section IV</vt:lpstr>
      <vt:lpstr>Section V</vt:lpstr>
      <vt:lpstr>Section V</vt:lpstr>
      <vt:lpstr>Section V</vt:lpstr>
      <vt:lpstr>Conclusion</vt:lpstr>
      <vt:lpstr>Conclusion</vt:lpstr>
      <vt:lpstr>My Opinion</vt:lpstr>
      <vt:lpstr>My Opinion</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Compensation, Incentives, and the Duality of Risk Aversion and Riskiness by Stephen A. Ross </dc:title>
  <dc:creator>Holtzman, Andrew</dc:creator>
  <cp:lastModifiedBy>Holtzman, Andrew</cp:lastModifiedBy>
  <cp:revision>88</cp:revision>
  <dcterms:created xsi:type="dcterms:W3CDTF">2018-09-11T20:22:41Z</dcterms:created>
  <dcterms:modified xsi:type="dcterms:W3CDTF">2018-09-26T17:25:42Z</dcterms:modified>
</cp:coreProperties>
</file>